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685" r:id="rId2"/>
    <p:sldId id="605" r:id="rId3"/>
    <p:sldId id="684" r:id="rId4"/>
    <p:sldId id="266" r:id="rId5"/>
    <p:sldId id="526" r:id="rId6"/>
    <p:sldId id="681" r:id="rId7"/>
    <p:sldId id="682" r:id="rId8"/>
    <p:sldId id="571" r:id="rId9"/>
    <p:sldId id="572" r:id="rId10"/>
    <p:sldId id="573" r:id="rId11"/>
    <p:sldId id="575" r:id="rId12"/>
    <p:sldId id="683" r:id="rId13"/>
    <p:sldId id="680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09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, Elizabeth" initials="CE" lastIdx="3" clrIdx="0">
    <p:extLst/>
  </p:cmAuthor>
  <p:cmAuthor id="2" name="Kravchenko, Elena" initials="KE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F7F7F"/>
    <a:srgbClr val="CEECE7"/>
    <a:srgbClr val="99CAD1"/>
    <a:srgbClr val="7FBED7"/>
    <a:srgbClr val="6BB6BC"/>
    <a:srgbClr val="73BFCC"/>
    <a:srgbClr val="AADDD3"/>
    <a:srgbClr val="595959"/>
    <a:srgbClr val="6EE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8A866D-9A6F-4467-8C61-B551E863CAE1}" v="4" dt="2018-05-10T23:38:24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2" autoAdjust="0"/>
    <p:restoredTop sz="93957" autoAdjust="0"/>
  </p:normalViewPr>
  <p:slideViewPr>
    <p:cSldViewPr snapToGrid="0" snapToObjects="1">
      <p:cViewPr varScale="1">
        <p:scale>
          <a:sx n="125" d="100"/>
          <a:sy n="125" d="100"/>
        </p:scale>
        <p:origin x="-392" y="-104"/>
      </p:cViewPr>
      <p:guideLst>
        <p:guide orient="horz" pos="509"/>
        <p:guide pos="113"/>
        <p:guide pos="56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CBC50-3088-A349-9D22-457A6B5F1231}" type="datetimeFigureOut">
              <a:rPr lang="en-US" smtClean="0"/>
              <a:t>29/07/19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0A3EC-7F10-9A4B-948A-61809B42F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613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058C1-24D6-614A-82CA-3A1D8668D175}" type="datetimeFigureOut">
              <a:rPr lang="en-US" smtClean="0"/>
              <a:t>29/07/19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96274-E00B-5243-9BEE-02DB68253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61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introduce the agenda for today’s course.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introduce the agenda for today’s course.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6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SARPIO is the SYSTEM </a:t>
            </a:r>
          </a:p>
          <a:p>
            <a:r>
              <a:rPr lang="en-US" dirty="0"/>
              <a:t>while online/offline are the METHODS &amp; TOOLS!</a:t>
            </a:r>
          </a:p>
          <a:p>
            <a:r>
              <a:rPr lang="en-US" dirty="0"/>
              <a:t>-----------</a:t>
            </a:r>
          </a:p>
          <a:p>
            <a:r>
              <a:rPr lang="en-GB" dirty="0"/>
              <a:t>NOW, We  COULD divide this up </a:t>
            </a:r>
          </a:p>
          <a:p>
            <a:r>
              <a:rPr lang="en-GB" dirty="0"/>
              <a:t>BY OFFLINE methods &amp; tools &amp; ONLINE methods &amp; tools.</a:t>
            </a:r>
          </a:p>
          <a:p>
            <a:r>
              <a:rPr lang="en-US" dirty="0"/>
              <a:t>/Click to next slide/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11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Before we go to discussion about what is SAPRIO digital </a:t>
            </a:r>
            <a:endParaRPr lang="ru-RU" dirty="0"/>
          </a:p>
          <a:p>
            <a:r>
              <a:rPr lang="en-US" dirty="0"/>
              <a:t>let’s learn from our LEADERS who use digital methods </a:t>
            </a:r>
          </a:p>
          <a:p>
            <a:r>
              <a:rPr lang="en-US" dirty="0"/>
              <a:t>and tools in their daily activities SUCCESSFULLY</a:t>
            </a:r>
          </a:p>
          <a:p>
            <a:endParaRPr lang="en-US" dirty="0"/>
          </a:p>
          <a:p>
            <a:r>
              <a:rPr lang="en-US" dirty="0"/>
              <a:t>I/d like to introduce you to 3 couples who will be very inspirational for you.</a:t>
            </a:r>
          </a:p>
          <a:p>
            <a:r>
              <a:rPr lang="en-US" dirty="0"/>
              <a:t>----------</a:t>
            </a:r>
          </a:p>
          <a:p>
            <a:r>
              <a:rPr lang="en-US" dirty="0"/>
              <a:t>First, going to Indonesia….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74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SARPIO is the SYSTEM </a:t>
            </a:r>
          </a:p>
          <a:p>
            <a:r>
              <a:rPr lang="en-US" dirty="0"/>
              <a:t>while online/offline are the METHODS &amp; TOOLS!</a:t>
            </a:r>
          </a:p>
          <a:p>
            <a:r>
              <a:rPr lang="en-US" dirty="0"/>
              <a:t>-----------</a:t>
            </a:r>
          </a:p>
          <a:p>
            <a:r>
              <a:rPr lang="en-GB" dirty="0"/>
              <a:t>NOW, We  COULD divide this up </a:t>
            </a:r>
          </a:p>
          <a:p>
            <a:r>
              <a:rPr lang="en-GB" dirty="0"/>
              <a:t>BY OFFLINE methods &amp; tools &amp; ONLINE methods &amp; tools.</a:t>
            </a:r>
          </a:p>
          <a:p>
            <a:r>
              <a:rPr lang="en-US" dirty="0"/>
              <a:t>/Click to next slide/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1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If we LOOK at the SYSTEM used by LEADERS </a:t>
            </a:r>
          </a:p>
          <a:p>
            <a:r>
              <a:rPr lang="en-GB" noProof="0" dirty="0"/>
              <a:t>who work ONLINE ,we can say all of them including our  3 couples </a:t>
            </a:r>
          </a:p>
          <a:p>
            <a:r>
              <a:rPr lang="en-GB" noProof="0" dirty="0"/>
              <a:t>those methods we considered in the beginning</a:t>
            </a:r>
          </a:p>
          <a:p>
            <a:r>
              <a:rPr lang="en-GB" noProof="0" dirty="0"/>
              <a:t>follow the SAME, KEY principles of SARPIO:</a:t>
            </a:r>
          </a:p>
          <a:p>
            <a:r>
              <a:rPr lang="en-GB" noProof="0" dirty="0"/>
              <a:t>RECRUITMENT, LEADERSHIP DEVELOPMENT </a:t>
            </a:r>
          </a:p>
          <a:p>
            <a:r>
              <a:rPr lang="en-GB" noProof="0" dirty="0"/>
              <a:t>&amp; KEEP the NETWORK ACTIVE. 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The MAIN difference </a:t>
            </a:r>
          </a:p>
          <a:p>
            <a:r>
              <a:rPr lang="en-GB" noProof="0" dirty="0"/>
              <a:t>is that what tools and methods are used – online or offline in daily activities. </a:t>
            </a:r>
          </a:p>
          <a:p>
            <a:r>
              <a:rPr lang="en-GB" noProof="0" dirty="0"/>
              <a:t>-------------</a:t>
            </a:r>
          </a:p>
          <a:p>
            <a:r>
              <a:rPr lang="en-US" dirty="0"/>
              <a:t>That’s WHY we STRESS that there aren’t TWO DIFFERENT systems! /CLICK TO NEXT SLIDE/</a:t>
            </a: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6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Before we go to discussion about what is SAPRIO digital </a:t>
            </a:r>
            <a:endParaRPr lang="ru-RU" dirty="0"/>
          </a:p>
          <a:p>
            <a:r>
              <a:rPr lang="en-US" dirty="0"/>
              <a:t>let’s learn from our LEADERS who use digital methods </a:t>
            </a:r>
          </a:p>
          <a:p>
            <a:r>
              <a:rPr lang="en-US" dirty="0"/>
              <a:t>and tools in their daily activities SUCCESSFULLY</a:t>
            </a:r>
          </a:p>
          <a:p>
            <a:endParaRPr lang="en-US" dirty="0"/>
          </a:p>
          <a:p>
            <a:r>
              <a:rPr lang="en-US" dirty="0"/>
              <a:t>I/d like to introduce you to 3 couples who will be very inspirational for you.</a:t>
            </a:r>
          </a:p>
          <a:p>
            <a:r>
              <a:rPr lang="en-US" dirty="0"/>
              <a:t>----------</a:t>
            </a:r>
          </a:p>
          <a:p>
            <a:r>
              <a:rPr lang="en-US" dirty="0"/>
              <a:t>First, going to Indonesia….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34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Introducing Nadia </a:t>
            </a:r>
            <a:r>
              <a:rPr lang="en-GB" noProof="0" dirty="0" err="1"/>
              <a:t>Meutia</a:t>
            </a:r>
            <a:r>
              <a:rPr lang="en-GB" noProof="0" dirty="0"/>
              <a:t> who is a TOP leader from Indonesia.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She joined Oriflame in 2006 and, from the VERY beginning,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has been using online tools for business development.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Actually, she and her partner, Dini Shanti,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 were the FIRST leaders who started using online tools,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such as social media, the website, web training, blogs &amp; forums for their network development. 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They created a simple system  that’s EASY duplicate for DEVELOPING leaders.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As a result – her network is one of the BIGGEST in Oriflame!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FOUR leaders from Nadia’s network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are </a:t>
            </a:r>
            <a:r>
              <a:rPr lang="en-GB" b="1" noProof="0" dirty="0"/>
              <a:t>members of the Global Leadership council!</a:t>
            </a:r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Her MAIN prospecting tool is Facebook. She has more than 90k followers  on her FB BUSINESS page!</a:t>
            </a:r>
          </a:p>
          <a:p>
            <a:endParaRPr lang="en-GB" noProof="0" dirty="0"/>
          </a:p>
          <a:p>
            <a:r>
              <a:rPr lang="en-GB" noProof="0" dirty="0"/>
              <a:t>She also focuses on her training system in her network, focusing primarily on training NEWCOMERS.</a:t>
            </a:r>
          </a:p>
          <a:p>
            <a:r>
              <a:rPr lang="en-GB" noProof="0" dirty="0"/>
              <a:t>---------------</a:t>
            </a:r>
          </a:p>
          <a:p>
            <a:r>
              <a:rPr lang="en-GB" noProof="0" dirty="0"/>
              <a:t>Now, moving on to….Indonesia again!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41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80000"/>
              </a:lnSpc>
              <a:buFont typeface="Arial" panose="020B0604020202020204" pitchFamily="34" charset="0"/>
              <a:buNone/>
              <a:defRPr sz="1600"/>
            </a:pPr>
            <a:r>
              <a:rPr lang="en-GB" noProof="0" dirty="0"/>
              <a:t>Meet </a:t>
            </a:r>
            <a:r>
              <a:rPr lang="en-GB" noProof="0" dirty="0" err="1"/>
              <a:t>Yulia</a:t>
            </a:r>
            <a:r>
              <a:rPr lang="en-GB" noProof="0" dirty="0"/>
              <a:t> and </a:t>
            </a:r>
            <a:r>
              <a:rPr lang="en-GB" noProof="0" dirty="0" err="1"/>
              <a:t>Andri</a:t>
            </a:r>
            <a:r>
              <a:rPr lang="en-GB" noProof="0" dirty="0"/>
              <a:t> – from Nadia’s network, </a:t>
            </a:r>
          </a:p>
          <a:p>
            <a:pPr marL="0" indent="0" algn="l">
              <a:lnSpc>
                <a:spcPct val="80000"/>
              </a:lnSpc>
              <a:buFont typeface="Arial" panose="020B0604020202020204" pitchFamily="34" charset="0"/>
              <a:buNone/>
              <a:defRPr sz="1600"/>
            </a:pPr>
            <a:r>
              <a:rPr lang="en-GB" noProof="0" dirty="0"/>
              <a:t>who joined Oriflame in 2011.</a:t>
            </a:r>
          </a:p>
          <a:p>
            <a:pPr marL="0" indent="0" algn="l">
              <a:lnSpc>
                <a:spcPct val="80000"/>
              </a:lnSpc>
              <a:buFont typeface="Arial" panose="020B0604020202020204" pitchFamily="34" charset="0"/>
              <a:buNone/>
              <a:defRPr sz="1600"/>
            </a:pPr>
            <a:endParaRPr lang="en-GB" noProof="0" dirty="0"/>
          </a:p>
          <a:p>
            <a:pPr marL="0" indent="0" algn="l">
              <a:lnSpc>
                <a:spcPct val="80000"/>
              </a:lnSpc>
              <a:buFont typeface="Arial" panose="020B0604020202020204" pitchFamily="34" charset="0"/>
              <a:buNone/>
              <a:defRPr sz="1600"/>
            </a:pPr>
            <a:r>
              <a:rPr lang="en-GB" noProof="0" dirty="0"/>
              <a:t>FROM newcomers to becoming members of the Global TOP 15 took just SIX years!</a:t>
            </a:r>
          </a:p>
          <a:p>
            <a:r>
              <a:rPr lang="en-GB" noProof="0" dirty="0" err="1"/>
              <a:t>Yulia</a:t>
            </a:r>
            <a:r>
              <a:rPr lang="en-GB" noProof="0" dirty="0"/>
              <a:t> is the former owner of a cake-decorator business, “</a:t>
            </a:r>
            <a:r>
              <a:rPr lang="en-GB" noProof="0" dirty="0" err="1"/>
              <a:t>makicakes</a:t>
            </a:r>
            <a:r>
              <a:rPr lang="en-GB" noProof="0" dirty="0"/>
              <a:t>”.</a:t>
            </a:r>
            <a:r>
              <a:rPr lang="en-GB" b="1" i="0" baseline="0" dirty="0"/>
              <a:t> </a:t>
            </a:r>
          </a:p>
          <a:p>
            <a:endParaRPr lang="en-GB" noProof="0" dirty="0"/>
          </a:p>
          <a:p>
            <a:r>
              <a:rPr lang="en-GB" noProof="0" dirty="0" err="1"/>
              <a:t>Andri</a:t>
            </a:r>
            <a:r>
              <a:rPr lang="en-GB" noProof="0" dirty="0"/>
              <a:t> is a former telecommunications engineer</a:t>
            </a:r>
            <a:endParaRPr lang="en-GB" b="1" i="0" baseline="0" dirty="0"/>
          </a:p>
          <a:p>
            <a:endParaRPr lang="en-GB" noProof="0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====================================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GB" noProof="0" dirty="0"/>
              <a:t>Now, moving on to RUSSIA! Click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GB" dirty="0"/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24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Meet TOP leaders,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 err="1"/>
              <a:t>Khavisovy</a:t>
            </a:r>
            <a:r>
              <a:rPr lang="en-US" dirty="0"/>
              <a:t> Albina &amp; Irek, from Russia.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They joined Oriflame 19 years ago &amp; achieved the position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of GOLD  Executive Director as pure offline leaders.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But in 2014 they dropped from 15 to 8 split-out groups for in the first line.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In 2015, AFTER attending the Gold conference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where they saw MANY new leaders working online,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they took a decision to IMPLEMENT ONLINE methods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in their working system.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Together, with their leaders, they created the system,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launching it in December, 2015.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So, what can we LEARN from these leaders?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It’s important to STRESS  that the KEY principles  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of their working system  have ALWAYS been the SAME: ‘Recruitment,  Leadership Development &amp; Keep the Network Active.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BUT, they’ve ALSO turned their efforts towards ONLINE methods &amp; tools,  such as social media, Messenger &amp; their website.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From 2016-2017, they doubled their network sales growth with more than 200 consultants  achieving different leader levels. 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They’ve restored their HIGHEST title – as GOLD Executive Directors &amp; are now on their way to EVEN higher levels!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Talk about MOTIVATIONAL &amp; INSPIRATIONAL!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-------------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WHAT LESSONS CAN WE LEARN FROM THEM?</a:t>
            </a:r>
          </a:p>
          <a:p>
            <a:pPr>
              <a:lnSpc>
                <a:spcPct val="80000"/>
              </a:lnSpc>
              <a:buNone/>
              <a:defRPr sz="1600"/>
            </a:pPr>
            <a:r>
              <a:rPr lang="en-US" dirty="0"/>
              <a:t>WHAT SPECIFICALLY CAN WETAKE AWAY WITH US TODAY? /Click to next slide/</a:t>
            </a:r>
          </a:p>
          <a:p>
            <a:pPr>
              <a:lnSpc>
                <a:spcPct val="80000"/>
              </a:lnSpc>
              <a:buNone/>
              <a:defRPr sz="1600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80DDF-E2A3-C24D-B966-8098B6ECC2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2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VERY SPECIFICALLY, </a:t>
            </a:r>
          </a:p>
          <a:p>
            <a:r>
              <a:rPr lang="en-GB" dirty="0"/>
              <a:t>(read the 4 points out loud above, slowly)</a:t>
            </a:r>
          </a:p>
          <a:p>
            <a:r>
              <a:rPr lang="en-GB" dirty="0"/>
              <a:t>------------</a:t>
            </a:r>
          </a:p>
          <a:p>
            <a:r>
              <a:rPr lang="en-US" dirty="0"/>
              <a:t>But here’s a question; What do you see as the DIFFERENCE</a:t>
            </a:r>
          </a:p>
          <a:p>
            <a:r>
              <a:rPr lang="en-US" dirty="0"/>
              <a:t>between </a:t>
            </a:r>
            <a:r>
              <a:rPr lang="en-US" dirty="0" err="1"/>
              <a:t>Sarpio</a:t>
            </a:r>
            <a:r>
              <a:rPr lang="en-US" dirty="0"/>
              <a:t> and DIGITAL </a:t>
            </a:r>
            <a:r>
              <a:rPr lang="en-US" dirty="0" err="1"/>
              <a:t>Sarpio</a:t>
            </a:r>
            <a:r>
              <a:rPr lang="en-US" dirty="0"/>
              <a:t>? /CLICK: answer on next slide//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22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Before we go to discussion about what is SAPRIO digital </a:t>
            </a:r>
            <a:endParaRPr lang="ru-RU" dirty="0"/>
          </a:p>
          <a:p>
            <a:r>
              <a:rPr lang="en-US" dirty="0"/>
              <a:t>let’s learn from our LEADERS who use digital methods </a:t>
            </a:r>
          </a:p>
          <a:p>
            <a:r>
              <a:rPr lang="en-US" dirty="0"/>
              <a:t>and tools in their daily activities SUCCESSFULLY</a:t>
            </a:r>
          </a:p>
          <a:p>
            <a:endParaRPr lang="en-US" dirty="0"/>
          </a:p>
          <a:p>
            <a:r>
              <a:rPr lang="en-US" dirty="0"/>
              <a:t>I/d like to introduce you to 3 couples who will be very inspirational for you.</a:t>
            </a:r>
          </a:p>
          <a:p>
            <a:r>
              <a:rPr lang="en-US" dirty="0"/>
              <a:t>----------</a:t>
            </a:r>
          </a:p>
          <a:p>
            <a:r>
              <a:rPr lang="en-US" dirty="0"/>
              <a:t>First, going to Indonesia….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6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VERY SPECIFICALLY, </a:t>
            </a:r>
          </a:p>
          <a:p>
            <a:r>
              <a:rPr lang="en-GB" dirty="0"/>
              <a:t>(read the 4 points out loud above, slowly)</a:t>
            </a:r>
          </a:p>
          <a:p>
            <a:r>
              <a:rPr lang="en-GB" dirty="0"/>
              <a:t>------------</a:t>
            </a:r>
          </a:p>
          <a:p>
            <a:r>
              <a:rPr lang="en-US" dirty="0"/>
              <a:t>But here’s a question; What do you see as the DIFFERENCE</a:t>
            </a:r>
          </a:p>
          <a:p>
            <a:r>
              <a:rPr lang="en-US" dirty="0"/>
              <a:t>between </a:t>
            </a:r>
            <a:r>
              <a:rPr lang="en-US" dirty="0" err="1"/>
              <a:t>Sarpio</a:t>
            </a:r>
            <a:r>
              <a:rPr lang="en-US" dirty="0"/>
              <a:t> and DIGITAL </a:t>
            </a:r>
            <a:r>
              <a:rPr lang="en-US" dirty="0" err="1"/>
              <a:t>Sarpio</a:t>
            </a:r>
            <a:r>
              <a:rPr lang="en-US" dirty="0"/>
              <a:t>? /CLICK: answer on next slide//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96274-E00B-5243-9BEE-02DB68253A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63995"/>
          </a:xfrm>
          <a:prstGeom prst="rect">
            <a:avLst/>
          </a:prstGeom>
          <a:solidFill>
            <a:schemeClr val="accent6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D72"/>
                </a:solidFill>
              </a:rPr>
              <a:t>SARPIO </a:t>
            </a:r>
            <a:br>
              <a:rPr lang="en-US" sz="4000" b="1" dirty="0">
                <a:solidFill>
                  <a:srgbClr val="002D72"/>
                </a:solidFill>
              </a:rPr>
            </a:br>
            <a:r>
              <a:rPr lang="en-US" sz="4000" b="0" dirty="0">
                <a:solidFill>
                  <a:srgbClr val="002D72"/>
                </a:solidFill>
              </a:rPr>
              <a:t>Digital</a:t>
            </a:r>
            <a:r>
              <a:rPr lang="en-US" sz="4000" b="0" baseline="0" dirty="0">
                <a:solidFill>
                  <a:srgbClr val="002D72"/>
                </a:solidFill>
              </a:rPr>
              <a:t> </a:t>
            </a:r>
            <a:r>
              <a:rPr lang="en-US" sz="4000" b="0" dirty="0">
                <a:solidFill>
                  <a:srgbClr val="002D72"/>
                </a:solidFill>
              </a:rPr>
              <a:t>Express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591" y="4063586"/>
            <a:ext cx="1934818" cy="71525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80E357-0494-4B22-AFD2-CC097B461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300584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4A54FB-5DD6-4D15-92A4-88CFA7C6C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331563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2205605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3200" b="1" cap="none" spc="75">
                <a:solidFill>
                  <a:schemeClr val="accent5">
                    <a:lumMod val="75000"/>
                  </a:schemeClr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5F8DD35D-0A86-45DC-A623-CD222B2A2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FBE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2205605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3200" b="1" cap="none" spc="75">
                <a:solidFill>
                  <a:schemeClr val="accent5">
                    <a:lumMod val="75000"/>
                  </a:schemeClr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71B2069-39D6-45CB-A58A-98E8A766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 OPENER">
    <p:bg>
      <p:bgPr>
        <a:solidFill>
          <a:srgbClr val="AEDE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EDE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2205605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3200" b="1" cap="none" spc="75">
                <a:solidFill>
                  <a:schemeClr val="accent5">
                    <a:lumMod val="75000"/>
                  </a:schemeClr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E64CB5DF-06FA-4422-8C57-059B6FD5A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84257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255494" y="199800"/>
            <a:ext cx="2640105" cy="732290"/>
          </a:xfrm>
        </p:spPr>
        <p:txBody>
          <a:bodyPr bIns="46800" anchor="ctr" anchorCtr="0">
            <a:noAutofit/>
          </a:bodyPr>
          <a:lstStyle>
            <a:lvl1pPr marL="0" indent="0" algn="l">
              <a:buFont typeface="Arial"/>
              <a:buNone/>
              <a:defRPr sz="1800" cap="none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255494" y="199800"/>
            <a:ext cx="2640105" cy="732290"/>
          </a:xfrm>
        </p:spPr>
        <p:txBody>
          <a:bodyPr bIns="46800" anchor="ctr" anchorCtr="0">
            <a:noAutofit/>
          </a:bodyPr>
          <a:lstStyle>
            <a:lvl1pPr marL="0" indent="0" algn="l">
              <a:buFont typeface="Arial"/>
              <a:buNone/>
              <a:defRPr sz="1800" cap="none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049200" y="0"/>
            <a:ext cx="6094800" cy="5143501"/>
          </a:xfrm>
          <a:prstGeom prst="rect">
            <a:avLst/>
          </a:prstGeom>
          <a:solidFill>
            <a:srgbClr val="7F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255494" y="199800"/>
            <a:ext cx="2640105" cy="732290"/>
          </a:xfrm>
        </p:spPr>
        <p:txBody>
          <a:bodyPr bIns="46800" anchor="ctr" anchorCtr="0">
            <a:noAutofit/>
          </a:bodyPr>
          <a:lstStyle>
            <a:lvl1pPr marL="0" indent="0" algn="l">
              <a:buFont typeface="Arial"/>
              <a:buNone/>
              <a:defRPr sz="1800" cap="none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049200" y="0"/>
            <a:ext cx="6094800" cy="514350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98DFAACC-0B37-4F77-8F60-32EAFA7A1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2FA2F60-B7D9-BE4C-B952-E29B46EFB9FD}"/>
              </a:ext>
            </a:extLst>
          </p:cNvPr>
          <p:cNvSpPr/>
          <p:nvPr/>
        </p:nvSpPr>
        <p:spPr>
          <a:xfrm>
            <a:off x="366506" y="1529396"/>
            <a:ext cx="1488442" cy="14884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04D7224-D307-D445-9BAF-C1B999FEA930}"/>
              </a:ext>
            </a:extLst>
          </p:cNvPr>
          <p:cNvSpPr/>
          <p:nvPr/>
        </p:nvSpPr>
        <p:spPr>
          <a:xfrm>
            <a:off x="2062852" y="1475665"/>
            <a:ext cx="1488442" cy="14884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3EC31C02-44B4-DC4A-8557-8E1C554B7786}"/>
              </a:ext>
            </a:extLst>
          </p:cNvPr>
          <p:cNvSpPr/>
          <p:nvPr/>
        </p:nvSpPr>
        <p:spPr>
          <a:xfrm>
            <a:off x="3827779" y="1475665"/>
            <a:ext cx="1488442" cy="14884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CE35E9EF-1597-8948-B159-A7222AE07257}"/>
              </a:ext>
            </a:extLst>
          </p:cNvPr>
          <p:cNvSpPr/>
          <p:nvPr/>
        </p:nvSpPr>
        <p:spPr>
          <a:xfrm>
            <a:off x="5592706" y="1475665"/>
            <a:ext cx="1488442" cy="14884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E94019F7-5CA1-4F45-AA11-72FE64329E5C}"/>
              </a:ext>
            </a:extLst>
          </p:cNvPr>
          <p:cNvSpPr/>
          <p:nvPr/>
        </p:nvSpPr>
        <p:spPr>
          <a:xfrm>
            <a:off x="7357632" y="1475665"/>
            <a:ext cx="1488442" cy="14884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xmlns="" id="{7C1DF2CC-FDA0-47CF-96F1-856618115A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224144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- b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224518"/>
            <a:ext cx="9144000" cy="4694465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80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xmlns="" id="{0F951DE5-85F2-4FE2-AE47-0AE15C8E376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129833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- hh + text, full b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337835" y="585105"/>
            <a:ext cx="4468333" cy="165326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337835" y="2510516"/>
            <a:ext cx="4468333" cy="1421948"/>
          </a:xfrm>
        </p:spPr>
        <p:txBody>
          <a:bodyPr bIns="46800" anchor="t" anchorCtr="0">
            <a:noAutofit/>
          </a:bodyPr>
          <a:lstStyle>
            <a:lvl1pPr marL="0" indent="0" algn="ctr">
              <a:buFont typeface="Arial"/>
              <a:buNone/>
              <a:defRPr sz="1800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xmlns="" id="{1EA2448C-4E90-4599-B1F5-7411ADD8E4E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3599237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SSAGE - hh + text, full b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0" y="4325261"/>
            <a:ext cx="9144000" cy="394856"/>
          </a:xfrm>
        </p:spPr>
        <p:txBody>
          <a:bodyPr bIns="46800" anchor="t" anchorCtr="0">
            <a:noAutofit/>
          </a:bodyPr>
          <a:lstStyle>
            <a:lvl1pPr marL="0" indent="0" algn="ctr">
              <a:buFont typeface="Arial"/>
              <a:buNone/>
              <a:defRPr sz="1800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3668347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5F84CB57-4ACA-4D61-A235-0604E93F6250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2194775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SSAGE - hh + text, full b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0" y="4484876"/>
            <a:ext cx="9144000" cy="319481"/>
          </a:xfrm>
        </p:spPr>
        <p:txBody>
          <a:bodyPr bIns="46800" anchor="t" anchorCtr="0">
            <a:noAutofit/>
          </a:bodyPr>
          <a:lstStyle>
            <a:lvl1pPr marL="0" indent="0" algn="ctr">
              <a:buFont typeface="Arial"/>
              <a:buNone/>
              <a:defRPr sz="975" i="1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3175201"/>
            <a:ext cx="9144000" cy="1225436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650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A52677C6-4133-47FD-B105-E09F21AB554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119777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06514" y="4055269"/>
            <a:ext cx="6467475" cy="915591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Font typeface="Arial"/>
              <a:buNone/>
              <a:defRPr sz="1875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xmlns="" id="{866BB76A-18B2-44C9-86D4-D39ACC15588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2135555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-1" y="2476432"/>
            <a:ext cx="4605123" cy="394856"/>
          </a:xfrm>
        </p:spPr>
        <p:txBody>
          <a:bodyPr bIns="46800" anchor="t" anchorCtr="0">
            <a:noAutofit/>
          </a:bodyPr>
          <a:lstStyle>
            <a:lvl1pPr marL="0" indent="0" algn="ctr">
              <a:buFont typeface="Arial"/>
              <a:buNone/>
              <a:defRPr sz="1350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-1" y="1819517"/>
            <a:ext cx="4605123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80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xmlns="" id="{08EB1F61-769F-470E-AB49-2EBBC24374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4226425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ech bubbl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195746" y="1089515"/>
            <a:ext cx="4752508" cy="2720360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975"/>
              </a:spcAft>
              <a:buFont typeface="Arial"/>
              <a:buNone/>
              <a:defRPr sz="13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xmlns="" id="{53BEFB8B-9761-43D8-A83D-0791641929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2701647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1 image + text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2254591" y="1165067"/>
            <a:ext cx="4634818" cy="34761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003837" y="2032287"/>
            <a:ext cx="3136326" cy="1707642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5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xmlns="" id="{557C982C-1171-49A0-AAC7-61B6ACB863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216700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1335019" y="1440450"/>
            <a:ext cx="3121162" cy="2340872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646461" y="3734192"/>
            <a:ext cx="2498281" cy="862913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12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5"/>
          </p:nvPr>
        </p:nvSpPr>
        <p:spPr>
          <a:xfrm>
            <a:off x="4687819" y="1440450"/>
            <a:ext cx="3121162" cy="2340872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6"/>
          </p:nvPr>
        </p:nvSpPr>
        <p:spPr>
          <a:xfrm>
            <a:off x="4999261" y="3734192"/>
            <a:ext cx="2498281" cy="862913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12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xmlns="" id="{DE4A57EC-3ADC-4BDC-943C-65B667FA06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©2018 by Oriflame Holding AG</a:t>
            </a:r>
          </a:p>
        </p:txBody>
      </p:sp>
    </p:spTree>
    <p:extLst>
      <p:ext uri="{BB962C8B-B14F-4D97-AF65-F5344CB8AC3E}">
        <p14:creationId xmlns:p14="http://schemas.microsoft.com/office/powerpoint/2010/main" val="104701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3465837"/>
            <a:ext cx="18753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3465837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792646" y="4198645"/>
            <a:ext cx="7558706" cy="552951"/>
          </a:xfrm>
        </p:spPr>
        <p:txBody>
          <a:bodyPr lIns="0" rIns="0" anchor="ctr" anchorCtr="0">
            <a:noAutofit/>
          </a:bodyPr>
          <a:lstStyle>
            <a:lvl1pPr marL="0" indent="0" algn="ctr">
              <a:buFont typeface="Arial"/>
              <a:buNone/>
              <a:defRPr sz="1050" b="0" i="0" cap="all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3446306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41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17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3465837"/>
            <a:ext cx="18753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3465837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792646" y="4198645"/>
            <a:ext cx="7558706" cy="552951"/>
          </a:xfrm>
        </p:spPr>
        <p:txBody>
          <a:bodyPr lIns="0" rIns="0" anchor="ctr" anchorCtr="0">
            <a:noAutofit/>
          </a:bodyPr>
          <a:lstStyle>
            <a:lvl1pPr marL="0" indent="0" algn="ctr">
              <a:buFont typeface="Arial"/>
              <a:buNone/>
              <a:defRPr sz="1050" b="0" i="0" cap="all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3446306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41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42"/>
          </p:nvPr>
        </p:nvSpPr>
        <p:spPr>
          <a:xfrm>
            <a:off x="792648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43"/>
          </p:nvPr>
        </p:nvSpPr>
        <p:spPr>
          <a:xfrm>
            <a:off x="3402001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44"/>
          </p:nvPr>
        </p:nvSpPr>
        <p:spPr>
          <a:xfrm>
            <a:off x="6011355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145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3465837"/>
            <a:ext cx="18753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3465837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3446306"/>
            <a:ext cx="1871999" cy="535759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41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42"/>
          </p:nvPr>
        </p:nvSpPr>
        <p:spPr>
          <a:xfrm>
            <a:off x="792648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43"/>
          </p:nvPr>
        </p:nvSpPr>
        <p:spPr>
          <a:xfrm>
            <a:off x="3402001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44"/>
          </p:nvPr>
        </p:nvSpPr>
        <p:spPr>
          <a:xfrm>
            <a:off x="6011355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25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3465837"/>
            <a:ext cx="1875399" cy="715521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792648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3465837"/>
            <a:ext cx="1871999" cy="715521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3402001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3465837"/>
            <a:ext cx="1871999" cy="715521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41"/>
          </p:nvPr>
        </p:nvSpPr>
        <p:spPr>
          <a:xfrm>
            <a:off x="6011355" y="1964068"/>
            <a:ext cx="2339998" cy="1248539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5020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3465837"/>
            <a:ext cx="1875399" cy="862913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12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3465837"/>
            <a:ext cx="1871999" cy="862913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12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710837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3465837"/>
            <a:ext cx="1871999" cy="862913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12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55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882911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024947" y="2335137"/>
            <a:ext cx="1875399" cy="862913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350" b="0" cap="all" spc="38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882911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3636002" y="2335137"/>
            <a:ext cx="1871999" cy="862913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350" b="0" cap="all" spc="38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882911"/>
            <a:ext cx="2340000" cy="1755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6245354" y="2335137"/>
            <a:ext cx="1871999" cy="862913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350" b="0" cap="all" spc="38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56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92645" y="1388796"/>
            <a:ext cx="2340000" cy="306025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3402000" y="1388796"/>
            <a:ext cx="2340000" cy="306025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6011352" y="1388796"/>
            <a:ext cx="2340000" cy="306025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1106797" y="2364039"/>
            <a:ext cx="1711699" cy="1667188"/>
          </a:xfrm>
        </p:spPr>
        <p:txBody>
          <a:bodyPr>
            <a:noAutofit/>
          </a:bodyPr>
          <a:lstStyle>
            <a:lvl1pPr marL="135731" indent="-135731" algn="l">
              <a:buFontTx/>
              <a:buBlip>
                <a:blip r:embed="rId2"/>
              </a:buBlip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41"/>
          </p:nvPr>
        </p:nvSpPr>
        <p:spPr>
          <a:xfrm>
            <a:off x="1106797" y="1940022"/>
            <a:ext cx="1711699" cy="35642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 kern="1200" cap="all" spc="75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44"/>
          </p:nvPr>
        </p:nvSpPr>
        <p:spPr>
          <a:xfrm>
            <a:off x="624291" y="1242729"/>
            <a:ext cx="710258" cy="53269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47"/>
          </p:nvPr>
        </p:nvSpPr>
        <p:spPr>
          <a:xfrm>
            <a:off x="3716152" y="2364039"/>
            <a:ext cx="1711699" cy="1667188"/>
          </a:xfrm>
        </p:spPr>
        <p:txBody>
          <a:bodyPr>
            <a:noAutofit/>
          </a:bodyPr>
          <a:lstStyle>
            <a:lvl1pPr marL="135731" indent="-135731" algn="l">
              <a:buFontTx/>
              <a:buBlip>
                <a:blip r:embed="rId2"/>
              </a:buBlip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48"/>
          </p:nvPr>
        </p:nvSpPr>
        <p:spPr>
          <a:xfrm>
            <a:off x="3716152" y="1940022"/>
            <a:ext cx="1711699" cy="35642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 kern="1200" cap="all" spc="75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6" name="Picture Placeholder 11"/>
          <p:cNvSpPr>
            <a:spLocks noGrp="1"/>
          </p:cNvSpPr>
          <p:nvPr>
            <p:ph type="pic" sz="quarter" idx="49"/>
          </p:nvPr>
        </p:nvSpPr>
        <p:spPr>
          <a:xfrm>
            <a:off x="3233646" y="1242729"/>
            <a:ext cx="710258" cy="53269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50"/>
          </p:nvPr>
        </p:nvSpPr>
        <p:spPr>
          <a:xfrm>
            <a:off x="6325504" y="2364039"/>
            <a:ext cx="1711699" cy="1667188"/>
          </a:xfrm>
        </p:spPr>
        <p:txBody>
          <a:bodyPr>
            <a:noAutofit/>
          </a:bodyPr>
          <a:lstStyle>
            <a:lvl1pPr marL="135731" indent="-135731" algn="l">
              <a:buFontTx/>
              <a:buBlip>
                <a:blip r:embed="rId2"/>
              </a:buBlip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51"/>
          </p:nvPr>
        </p:nvSpPr>
        <p:spPr>
          <a:xfrm>
            <a:off x="6325504" y="1940022"/>
            <a:ext cx="1711699" cy="35642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 kern="1200" cap="all" spc="75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9" name="Picture Placeholder 11"/>
          <p:cNvSpPr>
            <a:spLocks noGrp="1"/>
          </p:cNvSpPr>
          <p:nvPr>
            <p:ph type="pic" sz="quarter" idx="52"/>
          </p:nvPr>
        </p:nvSpPr>
        <p:spPr>
          <a:xfrm>
            <a:off x="5842998" y="1242729"/>
            <a:ext cx="710258" cy="53269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1814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5656553" y="1096366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5656553" y="1151184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6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5656553" y="2316073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5656553" y="2370891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8" name="Picture Placeholder 11"/>
          <p:cNvSpPr>
            <a:spLocks noGrp="1"/>
          </p:cNvSpPr>
          <p:nvPr>
            <p:ph type="pic" sz="quarter" idx="38"/>
          </p:nvPr>
        </p:nvSpPr>
        <p:spPr>
          <a:xfrm>
            <a:off x="5656553" y="3515223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39"/>
          </p:nvPr>
        </p:nvSpPr>
        <p:spPr>
          <a:xfrm>
            <a:off x="5656553" y="3570041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1125" b="0" i="0" cap="all" spc="75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739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ing, 3 images + text on images and 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272791" y="1096366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272791" y="1151184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975" b="0" i="0" cap="none" spc="0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6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6272791" y="2316073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6272791" y="2370891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975" b="0" i="0" cap="none" spc="0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8" name="Picture Placeholder 11"/>
          <p:cNvSpPr>
            <a:spLocks noGrp="1"/>
          </p:cNvSpPr>
          <p:nvPr>
            <p:ph type="pic" sz="quarter" idx="38"/>
          </p:nvPr>
        </p:nvSpPr>
        <p:spPr>
          <a:xfrm>
            <a:off x="6272791" y="3515223"/>
            <a:ext cx="1475218" cy="110641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39"/>
          </p:nvPr>
        </p:nvSpPr>
        <p:spPr>
          <a:xfrm>
            <a:off x="6272791" y="3570041"/>
            <a:ext cx="1475218" cy="996777"/>
          </a:xfrm>
        </p:spPr>
        <p:txBody>
          <a:bodyPr anchor="ctr" anchorCtr="0">
            <a:noAutofit/>
          </a:bodyPr>
          <a:lstStyle>
            <a:lvl1pPr marL="0" indent="0" algn="ctr">
              <a:buFont typeface="Arial"/>
              <a:buNone/>
              <a:defRPr sz="975" b="0" i="0" cap="none" spc="0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24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4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79919" y="2100469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79919" y="2531350"/>
            <a:ext cx="1800000" cy="488237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 cap="all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2674639" y="2100469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674639" y="2531350"/>
            <a:ext cx="1800000" cy="488237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 cap="all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669359" y="2100469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4669359" y="2531350"/>
            <a:ext cx="1803452" cy="488237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 cap="all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6664078" y="2100469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6664078" y="2531350"/>
            <a:ext cx="1800000" cy="488237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 cap="all">
                <a:solidFill>
                  <a:srgbClr val="FFFFFF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63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4 images + text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7991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267463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66935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6664078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7991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1125" b="0" cap="all" spc="38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3"/>
          </p:nvPr>
        </p:nvSpPr>
        <p:spPr>
          <a:xfrm>
            <a:off x="267840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1125" b="0" cap="all" spc="38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466935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1125" b="0" cap="all" spc="38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664078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1125" b="0" cap="all" spc="38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41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, 4 images + text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7991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267463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669359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6664078" y="1977128"/>
            <a:ext cx="1800000" cy="135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7991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33"/>
          </p:nvPr>
        </p:nvSpPr>
        <p:spPr>
          <a:xfrm>
            <a:off x="267840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4669359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664078" y="3327128"/>
            <a:ext cx="1800000" cy="914440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020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5 image box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2"/>
          </p:nvPr>
        </p:nvSpPr>
        <p:spPr>
          <a:xfrm>
            <a:off x="500061" y="193335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00061" y="3013356"/>
            <a:ext cx="1440001" cy="1187053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6" name="Picture Placeholder 11"/>
          <p:cNvSpPr>
            <a:spLocks noGrp="1" noChangeAspect="1"/>
          </p:cNvSpPr>
          <p:nvPr>
            <p:ph type="pic" sz="quarter" idx="33"/>
          </p:nvPr>
        </p:nvSpPr>
        <p:spPr>
          <a:xfrm>
            <a:off x="7223577" y="193335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7223576" y="3013356"/>
            <a:ext cx="1440001" cy="1187053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9" name="Picture Placeholder 11"/>
          <p:cNvSpPr>
            <a:spLocks noGrp="1" noChangeAspect="1"/>
          </p:cNvSpPr>
          <p:nvPr>
            <p:ph type="pic" sz="quarter" idx="35"/>
          </p:nvPr>
        </p:nvSpPr>
        <p:spPr>
          <a:xfrm>
            <a:off x="5542698" y="193335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36"/>
          </p:nvPr>
        </p:nvSpPr>
        <p:spPr>
          <a:xfrm>
            <a:off x="5542698" y="3013356"/>
            <a:ext cx="1440001" cy="1187053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Picture Placeholder 11"/>
          <p:cNvSpPr>
            <a:spLocks noGrp="1" noChangeAspect="1"/>
          </p:cNvSpPr>
          <p:nvPr>
            <p:ph type="pic" sz="quarter" idx="37"/>
          </p:nvPr>
        </p:nvSpPr>
        <p:spPr>
          <a:xfrm>
            <a:off x="3861819" y="193335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3861819" y="3013356"/>
            <a:ext cx="1440001" cy="1187053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 noChangeAspect="1"/>
          </p:cNvSpPr>
          <p:nvPr>
            <p:ph type="pic" sz="quarter" idx="39"/>
          </p:nvPr>
        </p:nvSpPr>
        <p:spPr>
          <a:xfrm>
            <a:off x="2180940" y="193335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2180940" y="3013356"/>
            <a:ext cx="1440001" cy="1187053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865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, 5 image box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2"/>
          </p:nvPr>
        </p:nvSpPr>
        <p:spPr>
          <a:xfrm>
            <a:off x="500061" y="212127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00061" y="3201277"/>
            <a:ext cx="1440001" cy="693204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6" name="Picture Placeholder 11"/>
          <p:cNvSpPr>
            <a:spLocks noGrp="1" noChangeAspect="1"/>
          </p:cNvSpPr>
          <p:nvPr>
            <p:ph type="pic" sz="quarter" idx="33"/>
          </p:nvPr>
        </p:nvSpPr>
        <p:spPr>
          <a:xfrm>
            <a:off x="7223577" y="212127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7223576" y="3201277"/>
            <a:ext cx="1440001" cy="693204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9" name="Picture Placeholder 11"/>
          <p:cNvSpPr>
            <a:spLocks noGrp="1" noChangeAspect="1"/>
          </p:cNvSpPr>
          <p:nvPr>
            <p:ph type="pic" sz="quarter" idx="35"/>
          </p:nvPr>
        </p:nvSpPr>
        <p:spPr>
          <a:xfrm>
            <a:off x="5542698" y="212127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36"/>
          </p:nvPr>
        </p:nvSpPr>
        <p:spPr>
          <a:xfrm>
            <a:off x="5542698" y="3201277"/>
            <a:ext cx="1440001" cy="693204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Picture Placeholder 11"/>
          <p:cNvSpPr>
            <a:spLocks noGrp="1" noChangeAspect="1"/>
          </p:cNvSpPr>
          <p:nvPr>
            <p:ph type="pic" sz="quarter" idx="37"/>
          </p:nvPr>
        </p:nvSpPr>
        <p:spPr>
          <a:xfrm>
            <a:off x="3861819" y="212127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3861819" y="3201277"/>
            <a:ext cx="1440001" cy="693204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 noChangeAspect="1"/>
          </p:cNvSpPr>
          <p:nvPr>
            <p:ph type="pic" sz="quarter" idx="39"/>
          </p:nvPr>
        </p:nvSpPr>
        <p:spPr>
          <a:xfrm>
            <a:off x="2180940" y="2121276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2180940" y="3201277"/>
            <a:ext cx="1440001" cy="693204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41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42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3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, 5 image box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2"/>
          </p:nvPr>
        </p:nvSpPr>
        <p:spPr>
          <a:xfrm>
            <a:off x="500061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00061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8" name="Picture Placeholder 11"/>
          <p:cNvSpPr>
            <a:spLocks noGrp="1" noChangeAspect="1"/>
          </p:cNvSpPr>
          <p:nvPr>
            <p:ph type="pic" sz="quarter" idx="43"/>
          </p:nvPr>
        </p:nvSpPr>
        <p:spPr>
          <a:xfrm>
            <a:off x="1886833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9" name="Picture Placeholder 11"/>
          <p:cNvSpPr>
            <a:spLocks noGrp="1" noChangeAspect="1"/>
          </p:cNvSpPr>
          <p:nvPr>
            <p:ph type="pic" sz="quarter" idx="44"/>
          </p:nvPr>
        </p:nvSpPr>
        <p:spPr>
          <a:xfrm>
            <a:off x="7433923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40" name="Picture Placeholder 11"/>
          <p:cNvSpPr>
            <a:spLocks noGrp="1" noChangeAspect="1"/>
          </p:cNvSpPr>
          <p:nvPr>
            <p:ph type="pic" sz="quarter" idx="45"/>
          </p:nvPr>
        </p:nvSpPr>
        <p:spPr>
          <a:xfrm>
            <a:off x="3273605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41" name="Picture Placeholder 11"/>
          <p:cNvSpPr>
            <a:spLocks noGrp="1" noChangeAspect="1"/>
          </p:cNvSpPr>
          <p:nvPr>
            <p:ph type="pic" sz="quarter" idx="46"/>
          </p:nvPr>
        </p:nvSpPr>
        <p:spPr>
          <a:xfrm>
            <a:off x="4660377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42" name="Picture Placeholder 11"/>
          <p:cNvSpPr>
            <a:spLocks noGrp="1" noChangeAspect="1"/>
          </p:cNvSpPr>
          <p:nvPr>
            <p:ph type="pic" sz="quarter" idx="47"/>
          </p:nvPr>
        </p:nvSpPr>
        <p:spPr>
          <a:xfrm>
            <a:off x="6047149" y="2256754"/>
            <a:ext cx="1224954" cy="91871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48"/>
          </p:nvPr>
        </p:nvSpPr>
        <p:spPr>
          <a:xfrm>
            <a:off x="1886833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49"/>
          </p:nvPr>
        </p:nvSpPr>
        <p:spPr>
          <a:xfrm>
            <a:off x="3273605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50"/>
          </p:nvPr>
        </p:nvSpPr>
        <p:spPr>
          <a:xfrm>
            <a:off x="4660378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51"/>
          </p:nvPr>
        </p:nvSpPr>
        <p:spPr>
          <a:xfrm>
            <a:off x="6047149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52"/>
          </p:nvPr>
        </p:nvSpPr>
        <p:spPr>
          <a:xfrm>
            <a:off x="7433923" y="3175471"/>
            <a:ext cx="1224955" cy="203438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1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57" name="Text Placeholder 17"/>
          <p:cNvSpPr>
            <a:spLocks noGrp="1"/>
          </p:cNvSpPr>
          <p:nvPr>
            <p:ph type="body" sz="quarter" idx="56"/>
          </p:nvPr>
        </p:nvSpPr>
        <p:spPr>
          <a:xfrm>
            <a:off x="4660378" y="3378908"/>
            <a:ext cx="1224955" cy="632609"/>
          </a:xfrm>
        </p:spPr>
        <p:txBody>
          <a:bodyPr lIns="0" rIns="0">
            <a:noAutofit/>
          </a:bodyPr>
          <a:lstStyle>
            <a:lvl1pPr marL="0" indent="0" algn="ctr">
              <a:spcAft>
                <a:spcPts val="300"/>
              </a:spcAft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58" name="Text Placeholder 17"/>
          <p:cNvSpPr>
            <a:spLocks noGrp="1"/>
          </p:cNvSpPr>
          <p:nvPr>
            <p:ph type="body" sz="quarter" idx="57"/>
          </p:nvPr>
        </p:nvSpPr>
        <p:spPr>
          <a:xfrm>
            <a:off x="6047149" y="3378908"/>
            <a:ext cx="1224955" cy="632609"/>
          </a:xfrm>
        </p:spPr>
        <p:txBody>
          <a:bodyPr lIns="0" rIns="0">
            <a:noAutofit/>
          </a:bodyPr>
          <a:lstStyle>
            <a:lvl1pPr marL="0" indent="0" algn="ctr">
              <a:spcAft>
                <a:spcPts val="300"/>
              </a:spcAft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60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2682002" y="1136197"/>
            <a:ext cx="3779999" cy="40268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1538856" y="932090"/>
            <a:ext cx="6066288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1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7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, 5 image box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2"/>
          </p:nvPr>
        </p:nvSpPr>
        <p:spPr>
          <a:xfrm>
            <a:off x="500061" y="2193732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00061" y="2240873"/>
            <a:ext cx="1440001" cy="985720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16" name="Picture Placeholder 11"/>
          <p:cNvSpPr>
            <a:spLocks noGrp="1" noChangeAspect="1"/>
          </p:cNvSpPr>
          <p:nvPr>
            <p:ph type="pic" sz="quarter" idx="33"/>
          </p:nvPr>
        </p:nvSpPr>
        <p:spPr>
          <a:xfrm>
            <a:off x="7223577" y="2193732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7223576" y="2240873"/>
            <a:ext cx="1440001" cy="985720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9" name="Picture Placeholder 11"/>
          <p:cNvSpPr>
            <a:spLocks noGrp="1" noChangeAspect="1"/>
          </p:cNvSpPr>
          <p:nvPr>
            <p:ph type="pic" sz="quarter" idx="35"/>
          </p:nvPr>
        </p:nvSpPr>
        <p:spPr>
          <a:xfrm>
            <a:off x="5542698" y="2193732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36"/>
          </p:nvPr>
        </p:nvSpPr>
        <p:spPr>
          <a:xfrm>
            <a:off x="5542698" y="2240873"/>
            <a:ext cx="1440001" cy="985720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Picture Placeholder 11"/>
          <p:cNvSpPr>
            <a:spLocks noGrp="1" noChangeAspect="1"/>
          </p:cNvSpPr>
          <p:nvPr>
            <p:ph type="pic" sz="quarter" idx="37"/>
          </p:nvPr>
        </p:nvSpPr>
        <p:spPr>
          <a:xfrm>
            <a:off x="3861819" y="2193732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3861819" y="2240873"/>
            <a:ext cx="1440001" cy="985720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 noChangeAspect="1"/>
          </p:cNvSpPr>
          <p:nvPr>
            <p:ph type="pic" sz="quarter" idx="39"/>
          </p:nvPr>
        </p:nvSpPr>
        <p:spPr>
          <a:xfrm>
            <a:off x="2180940" y="2193732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40"/>
          </p:nvPr>
        </p:nvSpPr>
        <p:spPr>
          <a:xfrm>
            <a:off x="2180940" y="2240873"/>
            <a:ext cx="1440001" cy="985720"/>
          </a:xfrm>
        </p:spPr>
        <p:txBody>
          <a:bodyPr lIns="180000" rIns="180000" anchor="ctr" anchorCtr="0">
            <a:noAutofit/>
          </a:bodyPr>
          <a:lstStyle>
            <a:lvl1pPr marL="0" indent="0" algn="ctr">
              <a:buFont typeface="Arial"/>
              <a:buNone/>
              <a:defRPr sz="975" b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443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8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26111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53143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2843369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670401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860627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4687659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6877886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6704918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826111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653143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5" name="Picture Placeholder 11"/>
          <p:cNvSpPr>
            <a:spLocks noGrp="1"/>
          </p:cNvSpPr>
          <p:nvPr>
            <p:ph type="pic" sz="quarter" idx="26"/>
          </p:nvPr>
        </p:nvSpPr>
        <p:spPr>
          <a:xfrm>
            <a:off x="2843369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27"/>
          </p:nvPr>
        </p:nvSpPr>
        <p:spPr>
          <a:xfrm>
            <a:off x="2670401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7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4860627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4687659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7" name="Picture Placeholder 11"/>
          <p:cNvSpPr>
            <a:spLocks noGrp="1"/>
          </p:cNvSpPr>
          <p:nvPr>
            <p:ph type="pic" sz="quarter" idx="30"/>
          </p:nvPr>
        </p:nvSpPr>
        <p:spPr>
          <a:xfrm>
            <a:off x="6877886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8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6704918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54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, 8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1053262" y="1495432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53143" y="2234705"/>
            <a:ext cx="1785939" cy="752575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670401" y="2234705"/>
            <a:ext cx="1785939" cy="752575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4687659" y="2234705"/>
            <a:ext cx="1785939" cy="752575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6704918" y="2234705"/>
            <a:ext cx="1785939" cy="752575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653143" y="3813652"/>
            <a:ext cx="1785939" cy="74302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27"/>
          </p:nvPr>
        </p:nvSpPr>
        <p:spPr>
          <a:xfrm>
            <a:off x="2670401" y="3813652"/>
            <a:ext cx="1785939" cy="74302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4687659" y="3813652"/>
            <a:ext cx="1785939" cy="74302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8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6704918" y="3813652"/>
            <a:ext cx="1785939" cy="74302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29" name="Picture Placeholder 11"/>
          <p:cNvSpPr>
            <a:spLocks noGrp="1"/>
          </p:cNvSpPr>
          <p:nvPr>
            <p:ph type="pic" sz="quarter" idx="33"/>
          </p:nvPr>
        </p:nvSpPr>
        <p:spPr>
          <a:xfrm>
            <a:off x="3070520" y="1495432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0" name="Picture Placeholder 11"/>
          <p:cNvSpPr>
            <a:spLocks noGrp="1"/>
          </p:cNvSpPr>
          <p:nvPr>
            <p:ph type="pic" sz="quarter" idx="34"/>
          </p:nvPr>
        </p:nvSpPr>
        <p:spPr>
          <a:xfrm>
            <a:off x="5087778" y="1495432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1" name="Picture Placeholder 11"/>
          <p:cNvSpPr>
            <a:spLocks noGrp="1"/>
          </p:cNvSpPr>
          <p:nvPr>
            <p:ph type="pic" sz="quarter" idx="35"/>
          </p:nvPr>
        </p:nvSpPr>
        <p:spPr>
          <a:xfrm>
            <a:off x="7105037" y="1495432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2" name="Picture Placeholder 11"/>
          <p:cNvSpPr>
            <a:spLocks noGrp="1"/>
          </p:cNvSpPr>
          <p:nvPr>
            <p:ph type="pic" sz="quarter" idx="36"/>
          </p:nvPr>
        </p:nvSpPr>
        <p:spPr>
          <a:xfrm>
            <a:off x="1053262" y="3074379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3" name="Picture Placeholder 11"/>
          <p:cNvSpPr>
            <a:spLocks noGrp="1"/>
          </p:cNvSpPr>
          <p:nvPr>
            <p:ph type="pic" sz="quarter" idx="37"/>
          </p:nvPr>
        </p:nvSpPr>
        <p:spPr>
          <a:xfrm>
            <a:off x="3070520" y="3074379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4" name="Picture Placeholder 11"/>
          <p:cNvSpPr>
            <a:spLocks noGrp="1"/>
          </p:cNvSpPr>
          <p:nvPr>
            <p:ph type="pic" sz="quarter" idx="38"/>
          </p:nvPr>
        </p:nvSpPr>
        <p:spPr>
          <a:xfrm>
            <a:off x="5087778" y="3074379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5" name="Picture Placeholder 11"/>
          <p:cNvSpPr>
            <a:spLocks noGrp="1"/>
          </p:cNvSpPr>
          <p:nvPr>
            <p:ph type="pic" sz="quarter" idx="39"/>
          </p:nvPr>
        </p:nvSpPr>
        <p:spPr>
          <a:xfrm>
            <a:off x="7105037" y="3074379"/>
            <a:ext cx="985698" cy="739274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818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7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26111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653143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2843369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670401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4860627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4687659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22"/>
          </p:nvPr>
        </p:nvSpPr>
        <p:spPr>
          <a:xfrm>
            <a:off x="6877886" y="1271345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6704918" y="2351345"/>
            <a:ext cx="1785939" cy="48823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1818400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1645432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5" name="Picture Placeholder 11"/>
          <p:cNvSpPr>
            <a:spLocks noGrp="1"/>
          </p:cNvSpPr>
          <p:nvPr>
            <p:ph type="pic" sz="quarter" idx="26"/>
          </p:nvPr>
        </p:nvSpPr>
        <p:spPr>
          <a:xfrm>
            <a:off x="3835658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27"/>
          </p:nvPr>
        </p:nvSpPr>
        <p:spPr>
          <a:xfrm>
            <a:off x="3662690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7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852916" y="2947493"/>
            <a:ext cx="1440000" cy="108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679948" y="4027493"/>
            <a:ext cx="1785939" cy="635417"/>
          </a:xfrm>
        </p:spPr>
        <p:txBody>
          <a:bodyPr lIns="0" rIns="0">
            <a:noAutofit/>
          </a:bodyPr>
          <a:lstStyle>
            <a:lvl1pPr marL="0" indent="0" algn="ctr">
              <a:buFont typeface="Arial"/>
              <a:buNone/>
              <a:defRPr sz="975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47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53142" y="1658255"/>
            <a:ext cx="7837716" cy="2779077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2682002" y="1859595"/>
            <a:ext cx="3779999" cy="40268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2682002" y="1655488"/>
            <a:ext cx="3779999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1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96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2682002" y="1406024"/>
            <a:ext cx="3779999" cy="402680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2682002" y="1201917"/>
            <a:ext cx="3779999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1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034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5333141" y="1212856"/>
            <a:ext cx="3157716" cy="3510000"/>
          </a:xfrm>
        </p:spPr>
        <p:txBody>
          <a:bodyPr anchor="ctr" anchorCtr="0">
            <a:noAutofit/>
          </a:bodyPr>
          <a:lstStyle>
            <a:lvl1pPr marL="214313" indent="-214313" algn="l">
              <a:spcAft>
                <a:spcPts val="900"/>
              </a:spcAft>
              <a:buSzPct val="100000"/>
              <a:buFontTx/>
              <a:buBlip>
                <a:blip r:embed="rId2"/>
              </a:buBlip>
              <a:defRPr sz="12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523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9110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37"/>
          </p:nvPr>
        </p:nvSpPr>
        <p:spPr>
          <a:xfrm>
            <a:off x="653143" y="1388878"/>
            <a:ext cx="2242458" cy="204107"/>
          </a:xfrm>
        </p:spPr>
        <p:txBody>
          <a:bodyPr>
            <a:noAutofit/>
          </a:bodyPr>
          <a:lstStyle>
            <a:lvl1pPr marL="0" indent="0" algn="l">
              <a:buFont typeface="Arial"/>
              <a:buNone/>
              <a:defRPr sz="975" b="0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38"/>
          </p:nvPr>
        </p:nvSpPr>
        <p:spPr>
          <a:xfrm>
            <a:off x="3043164" y="1388878"/>
            <a:ext cx="5447693" cy="204107"/>
          </a:xfrm>
        </p:spPr>
        <p:txBody>
          <a:bodyPr>
            <a:noAutofit/>
          </a:bodyPr>
          <a:lstStyle>
            <a:lvl1pPr marL="0" indent="0" algn="l">
              <a:buFont typeface="Arial"/>
              <a:buNone/>
              <a:defRPr sz="975" b="0" i="0" cap="all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812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522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467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53143" y="671527"/>
            <a:ext cx="7837715" cy="204107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975" b="0" i="0" cap="none" spc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2206117" y="1348921"/>
            <a:ext cx="4731767" cy="3373935"/>
          </a:xfrm>
        </p:spPr>
        <p:txBody>
          <a:bodyPr anchor="ctr" anchorCtr="0">
            <a:noAutofit/>
          </a:bodyPr>
          <a:lstStyle>
            <a:lvl1pPr marL="214313" indent="-214313" algn="l">
              <a:spcAft>
                <a:spcPts val="900"/>
              </a:spcAft>
              <a:buSzPct val="100000"/>
              <a:buFont typeface="Wingdings" charset="2"/>
              <a:buChar char=""/>
              <a:defRPr sz="12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894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2299540" y="1212856"/>
            <a:ext cx="4544923" cy="3510000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900"/>
              </a:spcAft>
              <a:buSzPct val="100000"/>
              <a:buFont typeface="Arial"/>
              <a:buNone/>
              <a:defRPr sz="12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0" y="178139"/>
            <a:ext cx="9144000" cy="527648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009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28560" y="1122253"/>
            <a:ext cx="3960000" cy="297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4776839" y="762001"/>
            <a:ext cx="3714018" cy="3699387"/>
          </a:xfrm>
        </p:spPr>
        <p:txBody>
          <a:bodyPr anchor="ctr" anchorCtr="0">
            <a:noAutofit/>
          </a:bodyPr>
          <a:lstStyle>
            <a:lvl1pPr marL="0" indent="0" algn="l">
              <a:spcAft>
                <a:spcPts val="1275"/>
              </a:spcAft>
              <a:buSzPct val="100000"/>
              <a:buFont typeface="Arial"/>
              <a:buNone/>
              <a:defRPr sz="12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35"/>
          </p:nvPr>
        </p:nvSpPr>
        <p:spPr>
          <a:xfrm>
            <a:off x="628562" y="2659950"/>
            <a:ext cx="3959999" cy="772586"/>
          </a:xfrm>
        </p:spPr>
        <p:txBody>
          <a:bodyPr>
            <a:noAutofit/>
          </a:bodyPr>
          <a:lstStyle>
            <a:lvl1pPr marL="0" indent="0" algn="ctr">
              <a:buFont typeface="Arial"/>
              <a:buNone/>
              <a:defRPr sz="1350" b="0" i="0" cap="none" spc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628562" y="1739083"/>
            <a:ext cx="3959999" cy="920867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875" cap="all" spc="75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376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iner vs residual in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4"/>
          </p:nvPr>
        </p:nvSpPr>
        <p:spPr>
          <a:xfrm>
            <a:off x="4776839" y="762001"/>
            <a:ext cx="3714018" cy="3699387"/>
          </a:xfrm>
        </p:spPr>
        <p:txBody>
          <a:bodyPr anchor="ctr" anchorCtr="0">
            <a:noAutofit/>
          </a:bodyPr>
          <a:lstStyle>
            <a:lvl1pPr marL="214313" indent="-214313" algn="l">
              <a:spcAft>
                <a:spcPts val="600"/>
              </a:spcAft>
              <a:buSzPct val="100000"/>
              <a:buFontTx/>
              <a:buBlip>
                <a:blip r:embed="rId2"/>
              </a:buBlip>
              <a:defRPr sz="1200" b="0"/>
            </a:lvl1pPr>
            <a:lvl2pPr marL="342900" indent="0">
              <a:buFont typeface="Arial"/>
              <a:buNone/>
              <a:defRPr sz="1125"/>
            </a:lvl2pPr>
            <a:lvl3pPr marL="685800" indent="0">
              <a:buFont typeface="Arial"/>
              <a:buNone/>
              <a:defRPr sz="1125"/>
            </a:lvl3pPr>
            <a:lvl4pPr marL="1028700" indent="0">
              <a:buFont typeface="Arial"/>
              <a:buNone/>
              <a:defRPr sz="1125"/>
            </a:lvl4pPr>
            <a:lvl5pPr marL="1371600" indent="0">
              <a:buFont typeface="Arial"/>
              <a:buNone/>
              <a:defRPr sz="1125"/>
            </a:lvl5pPr>
          </a:lstStyle>
          <a:p>
            <a:pPr lvl="0"/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628560" y="1122253"/>
            <a:ext cx="3960000" cy="297000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576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H, bullets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96" y="738909"/>
            <a:ext cx="3762664" cy="819728"/>
          </a:xfrm>
        </p:spPr>
        <p:txBody>
          <a:bodyPr/>
          <a:lstStyle/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</a:t>
            </a:r>
            <a:r>
              <a:rPr lang="sv-SE" dirty="0" err="1"/>
              <a:t>title</a:t>
            </a:r>
            <a:r>
              <a:rPr lang="sv-SE" dirty="0"/>
              <a:t>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73796" y="1558529"/>
            <a:ext cx="3762665" cy="3169444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744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ER'S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3049316"/>
            <a:ext cx="4549490" cy="2094184"/>
          </a:xfr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 typeface="Arial"/>
              <a:buNone/>
              <a:defRPr sz="900">
                <a:ln>
                  <a:noFill/>
                </a:ln>
              </a:defRPr>
            </a:lvl1pPr>
          </a:lstStyle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33"/>
          </p:nvPr>
        </p:nvSpPr>
        <p:spPr>
          <a:xfrm>
            <a:off x="0" y="1"/>
            <a:ext cx="2976124" cy="3049316"/>
          </a:xfr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 typeface="Arial"/>
              <a:buNone/>
              <a:defRPr sz="900">
                <a:ln>
                  <a:noFill/>
                </a:ln>
              </a:defRPr>
            </a:lvl1pPr>
          </a:lstStyle>
          <a:p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34"/>
          </p:nvPr>
        </p:nvSpPr>
        <p:spPr>
          <a:xfrm>
            <a:off x="2976124" y="1"/>
            <a:ext cx="1573366" cy="1549535"/>
          </a:xfr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 typeface="Arial"/>
              <a:buNone/>
              <a:defRPr sz="900">
                <a:ln>
                  <a:noFill/>
                </a:ln>
              </a:defRPr>
            </a:lvl1pPr>
          </a:lstStyle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35"/>
          </p:nvPr>
        </p:nvSpPr>
        <p:spPr>
          <a:xfrm>
            <a:off x="2976124" y="1549537"/>
            <a:ext cx="1573366" cy="1499780"/>
          </a:xfr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Font typeface="Arial"/>
              <a:buNone/>
              <a:defRPr sz="900">
                <a:ln>
                  <a:noFill/>
                </a:ln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 hasCustomPrompt="1"/>
          </p:nvPr>
        </p:nvSpPr>
        <p:spPr>
          <a:xfrm>
            <a:off x="5016295" y="335964"/>
            <a:ext cx="3424591" cy="732290"/>
          </a:xfrm>
        </p:spPr>
        <p:txBody>
          <a:bodyPr bIns="46800" anchor="b" anchorCtr="0">
            <a:noAutofit/>
          </a:bodyPr>
          <a:lstStyle>
            <a:lvl1pPr marL="0" indent="0" algn="l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5016295" y="1663263"/>
            <a:ext cx="3424591" cy="2971129"/>
          </a:xfrm>
        </p:spPr>
        <p:txBody>
          <a:bodyPr anchor="t" anchorCtr="0">
            <a:normAutofit/>
          </a:bodyPr>
          <a:lstStyle>
            <a:lvl1pPr marL="0" indent="0">
              <a:spcAft>
                <a:spcPts val="1200"/>
              </a:spcAft>
              <a:buFont typeface="Arial"/>
              <a:buNone/>
              <a:defRPr sz="1125"/>
            </a:lvl1pPr>
            <a:lvl2pPr marL="342900" indent="0">
              <a:buFont typeface="Arial"/>
              <a:buNone/>
              <a:defRPr/>
            </a:lvl2pPr>
            <a:lvl3pPr marL="685800" indent="0">
              <a:buFont typeface="Arial"/>
              <a:buNone/>
              <a:defRPr/>
            </a:lvl3pPr>
            <a:lvl4pPr marL="1028700" indent="0">
              <a:buFont typeface="Arial"/>
              <a:buNone/>
              <a:defRPr/>
            </a:lvl4pPr>
            <a:lvl5pPr marL="13716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Leader’s story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5016295" y="1069199"/>
            <a:ext cx="3424591" cy="417311"/>
          </a:xfrm>
        </p:spPr>
        <p:txBody>
          <a:bodyPr tIns="0" bIns="46800" anchor="t" anchorCtr="0">
            <a:noAutofit/>
          </a:bodyPr>
          <a:lstStyle>
            <a:lvl1pPr marL="0" indent="0" algn="l">
              <a:buFont typeface="Arial"/>
              <a:buNone/>
              <a:defRPr sz="975" cap="all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r>
              <a:rPr lang="en-US" dirty="0"/>
              <a:t>Country</a:t>
            </a:r>
          </a:p>
        </p:txBody>
      </p:sp>
    </p:spTree>
    <p:extLst>
      <p:ext uri="{BB962C8B-B14F-4D97-AF65-F5344CB8AC3E}">
        <p14:creationId xmlns:p14="http://schemas.microsoft.com/office/powerpoint/2010/main" val="11829676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340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2205605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200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856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SE_images_PPT_format_gradients_4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6243" y="1762856"/>
            <a:ext cx="2082737" cy="2390866"/>
          </a:xfrm>
          <a:prstGeom prst="rect">
            <a:avLst/>
          </a:prstGeom>
        </p:spPr>
      </p:pic>
      <p:pic>
        <p:nvPicPr>
          <p:cNvPr id="34" name="Picture 33" descr="SE_images_PPT_format_gradients_4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1147" y="1762856"/>
            <a:ext cx="2082737" cy="2390866"/>
          </a:xfrm>
          <a:prstGeom prst="rect">
            <a:avLst/>
          </a:prstGeom>
        </p:spPr>
      </p:pic>
      <p:pic>
        <p:nvPicPr>
          <p:cNvPr id="33" name="Picture 32" descr="SE_images_PPT_format_gradients_4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0118" y="1762856"/>
            <a:ext cx="2082737" cy="2390866"/>
          </a:xfrm>
          <a:prstGeom prst="rect">
            <a:avLst/>
          </a:prstGeom>
        </p:spPr>
      </p:pic>
      <p:pic>
        <p:nvPicPr>
          <p:cNvPr id="32" name="Picture 31" descr="SE_images_PPT_format_gradients_4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89" y="1762856"/>
            <a:ext cx="2082737" cy="2390866"/>
          </a:xfrm>
          <a:prstGeom prst="rect">
            <a:avLst/>
          </a:prstGeom>
        </p:spPr>
      </p:pic>
      <p:pic>
        <p:nvPicPr>
          <p:cNvPr id="36" name="Picture 35" descr="SE_images_PPT_format_gradients_5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89" y="1762856"/>
            <a:ext cx="2082737" cy="233363"/>
          </a:xfrm>
          <a:prstGeom prst="rect">
            <a:avLst/>
          </a:prstGeom>
        </p:spPr>
      </p:pic>
      <p:pic>
        <p:nvPicPr>
          <p:cNvPr id="37" name="Picture 36" descr="SE_images_PPT_format_gradients_5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0118" y="1762856"/>
            <a:ext cx="2082737" cy="233363"/>
          </a:xfrm>
          <a:prstGeom prst="rect">
            <a:avLst/>
          </a:prstGeom>
        </p:spPr>
      </p:pic>
      <p:pic>
        <p:nvPicPr>
          <p:cNvPr id="38" name="Picture 37" descr="SE_images_PPT_format_gradients_5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1147" y="1762856"/>
            <a:ext cx="2082737" cy="233363"/>
          </a:xfrm>
          <a:prstGeom prst="rect">
            <a:avLst/>
          </a:prstGeom>
        </p:spPr>
      </p:pic>
      <p:pic>
        <p:nvPicPr>
          <p:cNvPr id="39" name="Picture 38" descr="SE_images_PPT_format_gradients_5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6243" y="1762856"/>
            <a:ext cx="2082737" cy="23336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9089" y="1762856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TUESDAY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2460118" y="1762856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thursday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4601147" y="1762856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friday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6742176" y="1762856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saturday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 userDrawn="1">
            <p:ph type="pic" sz="quarter" idx="37"/>
          </p:nvPr>
        </p:nvSpPr>
        <p:spPr>
          <a:xfrm>
            <a:off x="319088" y="1066335"/>
            <a:ext cx="649287" cy="48696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3" name="Text Placeholder 4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002936" y="1193137"/>
            <a:ext cx="1491742" cy="233363"/>
          </a:xfrm>
        </p:spPr>
        <p:txBody>
          <a:bodyPr lIns="0" anchor="ctr" anchorCtr="0">
            <a:normAutofit/>
          </a:bodyPr>
          <a:lstStyle>
            <a:lvl1pPr marL="0" indent="0">
              <a:buFont typeface="Arial"/>
              <a:buNone/>
              <a:defRPr sz="900" b="1" cap="all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you</a:t>
            </a:r>
          </a:p>
        </p:txBody>
      </p:sp>
      <p:sp>
        <p:nvSpPr>
          <p:cNvPr id="24" name="Picture Placeholder 20"/>
          <p:cNvSpPr>
            <a:spLocks noGrp="1"/>
          </p:cNvSpPr>
          <p:nvPr userDrawn="1">
            <p:ph type="pic" sz="quarter" idx="39"/>
          </p:nvPr>
        </p:nvSpPr>
        <p:spPr>
          <a:xfrm>
            <a:off x="3818154" y="1066335"/>
            <a:ext cx="649287" cy="48696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4502001" y="1193137"/>
            <a:ext cx="1491742" cy="233363"/>
          </a:xfrm>
        </p:spPr>
        <p:txBody>
          <a:bodyPr lIns="0" anchor="ctr" anchorCtr="0">
            <a:normAutofit/>
          </a:bodyPr>
          <a:lstStyle>
            <a:lvl1pPr marL="0" indent="0">
              <a:buFont typeface="Arial"/>
              <a:buNone/>
              <a:defRPr sz="900" b="1" cap="all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recruit</a:t>
            </a:r>
          </a:p>
        </p:txBody>
      </p:sp>
      <p:sp>
        <p:nvSpPr>
          <p:cNvPr id="26" name="Picture Placeholder 20"/>
          <p:cNvSpPr>
            <a:spLocks noGrp="1"/>
          </p:cNvSpPr>
          <p:nvPr userDrawn="1">
            <p:ph type="pic" sz="quarter" idx="41"/>
          </p:nvPr>
        </p:nvSpPr>
        <p:spPr>
          <a:xfrm>
            <a:off x="7128325" y="1066335"/>
            <a:ext cx="649287" cy="486966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7812172" y="1193137"/>
            <a:ext cx="1047300" cy="233363"/>
          </a:xfrm>
        </p:spPr>
        <p:txBody>
          <a:bodyPr lIns="0" anchor="ctr" anchorCtr="0">
            <a:normAutofit/>
          </a:bodyPr>
          <a:lstStyle>
            <a:lvl1pPr marL="0" indent="0">
              <a:buFont typeface="Arial"/>
              <a:buNone/>
              <a:defRPr sz="900" b="1" cap="all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prospect</a:t>
            </a:r>
          </a:p>
        </p:txBody>
      </p:sp>
      <p:sp>
        <p:nvSpPr>
          <p:cNvPr id="29" name="Text Placeholder 10"/>
          <p:cNvSpPr>
            <a:spLocks noGrp="1"/>
          </p:cNvSpPr>
          <p:nvPr userDrawn="1">
            <p:ph type="body" sz="quarter" idx="43"/>
          </p:nvPr>
        </p:nvSpPr>
        <p:spPr>
          <a:xfrm>
            <a:off x="0" y="4153721"/>
            <a:ext cx="9144000" cy="370440"/>
          </a:xfrm>
        </p:spPr>
        <p:txBody>
          <a:bodyPr bIns="46800" anchor="b" anchorCtr="0">
            <a:noAutofit/>
          </a:bodyPr>
          <a:lstStyle>
            <a:lvl1pPr marL="0" indent="0" algn="ctr">
              <a:buFont typeface="Arial"/>
              <a:buNone/>
              <a:defRPr sz="1050" cap="all" spc="38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 userDrawn="1">
            <p:ph type="body" sz="quarter" idx="44"/>
          </p:nvPr>
        </p:nvSpPr>
        <p:spPr>
          <a:xfrm>
            <a:off x="0" y="4490681"/>
            <a:ext cx="9144000" cy="370440"/>
          </a:xfrm>
        </p:spPr>
        <p:txBody>
          <a:bodyPr bIns="46800" anchor="t" anchorCtr="0">
            <a:noAutofit/>
          </a:bodyPr>
          <a:lstStyle>
            <a:lvl1pPr marL="0" indent="0" algn="ctr">
              <a:buFont typeface="Arial"/>
              <a:buNone/>
              <a:defRPr sz="1200" cap="none" spc="0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739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SE_images_PPT_format_gradients_5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89" y="1101815"/>
            <a:ext cx="2082737" cy="233363"/>
          </a:xfrm>
          <a:prstGeom prst="rect">
            <a:avLst/>
          </a:prstGeom>
        </p:spPr>
      </p:pic>
      <p:pic>
        <p:nvPicPr>
          <p:cNvPr id="37" name="Picture 36" descr="SE_images_PPT_format_gradients_5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0118" y="1101815"/>
            <a:ext cx="2082737" cy="233363"/>
          </a:xfrm>
          <a:prstGeom prst="rect">
            <a:avLst/>
          </a:prstGeom>
        </p:spPr>
      </p:pic>
      <p:pic>
        <p:nvPicPr>
          <p:cNvPr id="38" name="Picture 37" descr="SE_images_PPT_format_gradients_5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1147" y="1101815"/>
            <a:ext cx="2082737" cy="233363"/>
          </a:xfrm>
          <a:prstGeom prst="rect">
            <a:avLst/>
          </a:prstGeom>
        </p:spPr>
      </p:pic>
      <p:pic>
        <p:nvPicPr>
          <p:cNvPr id="39" name="Picture 38" descr="SE_images_PPT_format_gradients_5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6243" y="1101815"/>
            <a:ext cx="2082737" cy="23336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19089" y="1101815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2460118" y="1101815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second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4601147" y="1101815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Third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6742176" y="1101815"/>
            <a:ext cx="2082737" cy="233363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cap="all" spc="38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Fourth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319089" y="1335178"/>
            <a:ext cx="2082737" cy="448920"/>
          </a:xfrm>
        </p:spPr>
        <p:txBody>
          <a:bodyPr anchor="ctr" anchorCtr="0">
            <a:normAutofit/>
          </a:bodyPr>
          <a:lstStyle>
            <a:lvl1pPr marL="0" indent="0">
              <a:buFont typeface="Arial"/>
              <a:buNone/>
              <a:defRPr sz="975" cap="none" spc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46" hasCustomPrompt="1"/>
          </p:nvPr>
        </p:nvSpPr>
        <p:spPr>
          <a:xfrm>
            <a:off x="2460118" y="1335178"/>
            <a:ext cx="2082737" cy="448920"/>
          </a:xfrm>
        </p:spPr>
        <p:txBody>
          <a:bodyPr anchor="ctr" anchorCtr="0">
            <a:normAutofit/>
          </a:bodyPr>
          <a:lstStyle>
            <a:lvl1pPr marL="0" indent="0">
              <a:buFont typeface="Arial"/>
              <a:buNone/>
              <a:defRPr sz="975" cap="none" spc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second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47" hasCustomPrompt="1"/>
          </p:nvPr>
        </p:nvSpPr>
        <p:spPr>
          <a:xfrm>
            <a:off x="4601147" y="1335178"/>
            <a:ext cx="2082737" cy="448920"/>
          </a:xfrm>
        </p:spPr>
        <p:txBody>
          <a:bodyPr anchor="ctr" anchorCtr="0">
            <a:normAutofit/>
          </a:bodyPr>
          <a:lstStyle>
            <a:lvl1pPr marL="0" indent="0">
              <a:buFont typeface="Arial"/>
              <a:buNone/>
              <a:defRPr sz="975" cap="none" spc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Third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48" hasCustomPrompt="1"/>
          </p:nvPr>
        </p:nvSpPr>
        <p:spPr>
          <a:xfrm>
            <a:off x="6742176" y="1335177"/>
            <a:ext cx="2082737" cy="448921"/>
          </a:xfrm>
        </p:spPr>
        <p:txBody>
          <a:bodyPr anchor="ctr" anchorCtr="0">
            <a:normAutofit/>
          </a:bodyPr>
          <a:lstStyle>
            <a:lvl1pPr marL="0" indent="0">
              <a:buFont typeface="Arial"/>
              <a:buNone/>
              <a:defRPr sz="975" cap="none" spc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Fourth </a:t>
            </a:r>
            <a:r>
              <a:rPr lang="en-US" dirty="0" err="1"/>
              <a:t>oom</a:t>
            </a:r>
            <a:endParaRPr lang="en-US" dirty="0"/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49" hasCustomPrompt="1"/>
          </p:nvPr>
        </p:nvSpPr>
        <p:spPr>
          <a:xfrm rot="16200000">
            <a:off x="-193718" y="1977815"/>
            <a:ext cx="725015" cy="33758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 typeface="Arial"/>
              <a:buNone/>
              <a:defRPr sz="675" b="0" i="0" kern="0" cap="all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LEVEL</a:t>
            </a:r>
          </a:p>
        </p:txBody>
      </p:sp>
      <p:sp>
        <p:nvSpPr>
          <p:cNvPr id="61" name="Text Placeholder 4"/>
          <p:cNvSpPr>
            <a:spLocks noGrp="1"/>
          </p:cNvSpPr>
          <p:nvPr>
            <p:ph type="body" sz="quarter" idx="50" hasCustomPrompt="1"/>
          </p:nvPr>
        </p:nvSpPr>
        <p:spPr>
          <a:xfrm rot="16200000">
            <a:off x="-193718" y="2709935"/>
            <a:ext cx="725015" cy="33758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 typeface="Arial"/>
              <a:buNone/>
              <a:defRPr sz="675" b="0" i="0" kern="0" cap="all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LEVEL</a:t>
            </a:r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51" hasCustomPrompt="1"/>
          </p:nvPr>
        </p:nvSpPr>
        <p:spPr>
          <a:xfrm rot="16200000">
            <a:off x="-193718" y="3442055"/>
            <a:ext cx="725015" cy="33758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 typeface="Arial"/>
              <a:buNone/>
              <a:defRPr sz="675" b="0" i="0" kern="0" cap="all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LEVEL</a:t>
            </a:r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52" hasCustomPrompt="1"/>
          </p:nvPr>
        </p:nvSpPr>
        <p:spPr>
          <a:xfrm rot="16200000">
            <a:off x="-193718" y="4174174"/>
            <a:ext cx="725015" cy="33758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 typeface="Arial"/>
              <a:buNone/>
              <a:defRPr sz="675" b="0" i="0" kern="0" cap="all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LEVEL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429982" y="1393162"/>
            <a:ext cx="4278102" cy="3312311"/>
            <a:chOff x="2429982" y="1780236"/>
            <a:chExt cx="4278102" cy="4493727"/>
          </a:xfrm>
        </p:grpSpPr>
        <p:cxnSp>
          <p:nvCxnSpPr>
            <p:cNvPr id="64" name="Straight Connector 63"/>
            <p:cNvCxnSpPr/>
            <p:nvPr userDrawn="1"/>
          </p:nvCxnSpPr>
          <p:spPr>
            <a:xfrm flipV="1">
              <a:off x="2429982" y="1780236"/>
              <a:ext cx="0" cy="4493727"/>
            </a:xfrm>
            <a:prstGeom prst="line">
              <a:avLst/>
            </a:prstGeom>
            <a:ln w="3175" cmpd="sng">
              <a:solidFill>
                <a:schemeClr val="accent6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 flipV="1">
              <a:off x="4569033" y="1780236"/>
              <a:ext cx="0" cy="4493727"/>
            </a:xfrm>
            <a:prstGeom prst="line">
              <a:avLst/>
            </a:prstGeom>
            <a:ln w="3175" cmpd="sng">
              <a:solidFill>
                <a:schemeClr val="accent6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 flipV="1">
              <a:off x="6708084" y="1780236"/>
              <a:ext cx="0" cy="4493727"/>
            </a:xfrm>
            <a:prstGeom prst="line">
              <a:avLst/>
            </a:prstGeom>
            <a:ln w="3175" cmpd="sng">
              <a:solidFill>
                <a:schemeClr val="accent6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12629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s &amp; repsonsibil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33"/>
          </p:nvPr>
        </p:nvSpPr>
        <p:spPr>
          <a:xfrm>
            <a:off x="506212" y="2785463"/>
            <a:ext cx="1633538" cy="1244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38"/>
          </p:nvPr>
        </p:nvSpPr>
        <p:spPr>
          <a:xfrm>
            <a:off x="2121988" y="2321958"/>
            <a:ext cx="1633538" cy="17075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9"/>
          </p:nvPr>
        </p:nvSpPr>
        <p:spPr>
          <a:xfrm>
            <a:off x="3746645" y="1858453"/>
            <a:ext cx="1633538" cy="21710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5371302" y="1394948"/>
            <a:ext cx="1633538" cy="26345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41"/>
          </p:nvPr>
        </p:nvSpPr>
        <p:spPr>
          <a:xfrm>
            <a:off x="6987079" y="931442"/>
            <a:ext cx="1633538" cy="309810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2128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719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6"/>
          <p:cNvSpPr>
            <a:spLocks noGrp="1"/>
          </p:cNvSpPr>
          <p:nvPr>
            <p:ph type="pic" sz="quarter" idx="27"/>
          </p:nvPr>
        </p:nvSpPr>
        <p:spPr>
          <a:xfrm>
            <a:off x="6539860" y="444104"/>
            <a:ext cx="1031394" cy="4404988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Picture Placeholder 6"/>
          <p:cNvSpPr>
            <a:spLocks noGrp="1"/>
          </p:cNvSpPr>
          <p:nvPr>
            <p:ph type="pic" sz="quarter" idx="28"/>
          </p:nvPr>
        </p:nvSpPr>
        <p:spPr>
          <a:xfrm>
            <a:off x="7743151" y="444104"/>
            <a:ext cx="1031394" cy="4404988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547938" y="444104"/>
            <a:ext cx="3820022" cy="96525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69888" y="444104"/>
            <a:ext cx="2178050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69888" y="4375223"/>
            <a:ext cx="2178050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9888" y="3883831"/>
            <a:ext cx="2178050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369888" y="3392442"/>
            <a:ext cx="2178050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69888" y="2409662"/>
            <a:ext cx="2178050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69888" y="1426884"/>
            <a:ext cx="2178050" cy="47386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2547938" y="1426883"/>
            <a:ext cx="3820022" cy="96525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2547938" y="2409662"/>
            <a:ext cx="3820022" cy="965259"/>
          </a:xfrm>
        </p:spPr>
        <p:txBody>
          <a:bodyPr/>
          <a:lstStyle/>
          <a:p>
            <a:endParaRPr lang="en-US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2547938" y="4375223"/>
            <a:ext cx="3820022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5"/>
          </p:nvPr>
        </p:nvSpPr>
        <p:spPr>
          <a:xfrm>
            <a:off x="2547938" y="3883831"/>
            <a:ext cx="3820022" cy="473869"/>
          </a:xfrm>
        </p:spPr>
        <p:txBody>
          <a:bodyPr/>
          <a:lstStyle/>
          <a:p>
            <a:endParaRPr lang="en-US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6"/>
          </p:nvPr>
        </p:nvSpPr>
        <p:spPr>
          <a:xfrm>
            <a:off x="2547938" y="3392442"/>
            <a:ext cx="3820022" cy="47386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60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tx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815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 4 - sub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 typeface="Arial"/>
              <a:buNone/>
              <a:defRPr sz="900"/>
            </a:lvl1pPr>
          </a:lstStyle>
          <a:p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0" y="199800"/>
            <a:ext cx="9144000" cy="732290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1350" cap="all" spc="75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1448152" y="1556644"/>
            <a:ext cx="6247699" cy="2671614"/>
          </a:xfrm>
        </p:spPr>
        <p:txBody>
          <a:bodyPr bIns="46800" anchor="ctr" anchorCtr="0">
            <a:noAutofit/>
          </a:bodyPr>
          <a:lstStyle>
            <a:lvl1pPr marL="0" indent="0" algn="ctr">
              <a:buFont typeface="Arial"/>
              <a:buNone/>
              <a:defRPr sz="2400" cap="none" spc="0">
                <a:solidFill>
                  <a:schemeClr val="bg1"/>
                </a:solidFill>
              </a:defRPr>
            </a:lvl1pPr>
            <a:lvl2pPr marL="342900" indent="0">
              <a:buFont typeface="Arial"/>
              <a:buNone/>
              <a:defRPr sz="3000"/>
            </a:lvl2pPr>
            <a:lvl3pPr marL="685800" indent="0">
              <a:buFont typeface="Arial"/>
              <a:buNone/>
              <a:defRPr sz="3000"/>
            </a:lvl3pPr>
            <a:lvl4pPr marL="1028700" indent="0">
              <a:buFont typeface="Arial"/>
              <a:buNone/>
              <a:defRPr sz="3000"/>
            </a:lvl4pPr>
            <a:lvl5pPr marL="1371600" indent="0">
              <a:buFont typeface="Arial"/>
              <a:buNone/>
              <a:defRPr sz="30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773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_images_PPT_format_gradients_9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361" y="2363465"/>
            <a:ext cx="2957278" cy="41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876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(HIGH)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4204" y="1"/>
            <a:ext cx="8949796" cy="819728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sv-SE" dirty="0"/>
              <a:t>ADD YOUR HEADING HERE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fld id="{8616DC7D-8A30-EF46-8940-DF5F18ABB8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1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image" Target="../media/image1.png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Copyright ©2018 by Oriflame Holding AG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8334" y="4970319"/>
            <a:ext cx="465666" cy="173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 b="0">
                <a:solidFill>
                  <a:srgbClr val="000000"/>
                </a:solidFill>
              </a:defRPr>
            </a:lvl1pPr>
          </a:lstStyle>
          <a:p>
            <a:fld id="{E3B42211-5766-304E-8A5B-0F51EA1AA5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72836" y="738909"/>
            <a:ext cx="7386012" cy="819728"/>
          </a:xfrm>
          <a:prstGeom prst="rect">
            <a:avLst/>
          </a:prstGeom>
        </p:spPr>
        <p:txBody>
          <a:bodyPr vert="horz" lIns="108000" tIns="45720" rIns="91440" bIns="45720" rtlCol="0" anchor="ctr">
            <a:normAutofit/>
          </a:bodyPr>
          <a:lstStyle/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</a:t>
            </a:r>
            <a:r>
              <a:rPr lang="sv-SE" dirty="0" err="1"/>
              <a:t>title</a:t>
            </a:r>
            <a:r>
              <a:rPr lang="sv-SE" dirty="0"/>
              <a:t>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72836" y="1558637"/>
            <a:ext cx="7386012" cy="2903682"/>
          </a:xfrm>
          <a:prstGeom prst="rect">
            <a:avLst/>
          </a:prstGeom>
        </p:spPr>
        <p:txBody>
          <a:bodyPr vert="horz" lIns="108000" tIns="45720" rIns="91440" bIns="45720" rtlCol="0">
            <a:normAutofit/>
          </a:bodyPr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51" r:id="rId2"/>
    <p:sldLayoutId id="2147483713" r:id="rId3"/>
    <p:sldLayoutId id="2147483712" r:id="rId4"/>
    <p:sldLayoutId id="2147483650" r:id="rId5"/>
    <p:sldLayoutId id="2147483715" r:id="rId6"/>
    <p:sldLayoutId id="2147483716" r:id="rId7"/>
    <p:sldLayoutId id="2147483717" r:id="rId8"/>
    <p:sldLayoutId id="2147483653" r:id="rId9"/>
    <p:sldLayoutId id="2147483661" r:id="rId10"/>
    <p:sldLayoutId id="2147483658" r:id="rId11"/>
    <p:sldLayoutId id="2147483672" r:id="rId12"/>
    <p:sldLayoutId id="2147483704" r:id="rId13"/>
    <p:sldLayoutId id="2147483652" r:id="rId14"/>
    <p:sldLayoutId id="2147483673" r:id="rId15"/>
    <p:sldLayoutId id="2147483671" r:id="rId16"/>
    <p:sldLayoutId id="2147483684" r:id="rId17"/>
    <p:sldLayoutId id="2147483695" r:id="rId18"/>
    <p:sldLayoutId id="2147483662" r:id="rId19"/>
    <p:sldLayoutId id="2147483694" r:id="rId20"/>
    <p:sldLayoutId id="2147483696" r:id="rId21"/>
    <p:sldLayoutId id="2147483677" r:id="rId22"/>
    <p:sldLayoutId id="2147483683" r:id="rId23"/>
    <p:sldLayoutId id="2147483689" r:id="rId24"/>
    <p:sldLayoutId id="2147483688" r:id="rId25"/>
    <p:sldLayoutId id="2147483685" r:id="rId26"/>
    <p:sldLayoutId id="2147483691" r:id="rId27"/>
    <p:sldLayoutId id="2147483668" r:id="rId28"/>
    <p:sldLayoutId id="2147483669" r:id="rId29"/>
    <p:sldLayoutId id="2147483670" r:id="rId30"/>
    <p:sldLayoutId id="2147483663" r:id="rId31"/>
    <p:sldLayoutId id="2147483706" r:id="rId32"/>
    <p:sldLayoutId id="2147483709" r:id="rId33"/>
    <p:sldLayoutId id="2147483674" r:id="rId34"/>
    <p:sldLayoutId id="2147483654" r:id="rId35"/>
    <p:sldLayoutId id="2147483707" r:id="rId36"/>
    <p:sldLayoutId id="2147483687" r:id="rId37"/>
    <p:sldLayoutId id="2147483664" r:id="rId38"/>
    <p:sldLayoutId id="2147483692" r:id="rId39"/>
    <p:sldLayoutId id="2147483686" r:id="rId40"/>
    <p:sldLayoutId id="2147483697" r:id="rId41"/>
    <p:sldLayoutId id="2147483699" r:id="rId42"/>
    <p:sldLayoutId id="2147483698" r:id="rId43"/>
    <p:sldLayoutId id="2147483710" r:id="rId44"/>
    <p:sldLayoutId id="2147483700" r:id="rId45"/>
    <p:sldLayoutId id="2147483693" r:id="rId46"/>
    <p:sldLayoutId id="2147483690" r:id="rId47"/>
    <p:sldLayoutId id="2147483705" r:id="rId48"/>
    <p:sldLayoutId id="2147483657" r:id="rId49"/>
    <p:sldLayoutId id="2147483667" r:id="rId50"/>
    <p:sldLayoutId id="2147483666" r:id="rId51"/>
    <p:sldLayoutId id="2147483676" r:id="rId52"/>
    <p:sldLayoutId id="2147483708" r:id="rId53"/>
    <p:sldLayoutId id="2147483711" r:id="rId54"/>
    <p:sldLayoutId id="2147483703" r:id="rId55"/>
    <p:sldLayoutId id="2147483701" r:id="rId56"/>
    <p:sldLayoutId id="2147483702" r:id="rId57"/>
    <p:sldLayoutId id="2147483682" r:id="rId58"/>
    <p:sldLayoutId id="2147483679" r:id="rId59"/>
    <p:sldLayoutId id="2147483656" r:id="rId60"/>
    <p:sldLayoutId id="2147483714" r:id="rId61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350" kern="1200" cap="all" spc="7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06" indent="-202406" algn="l" defTabSz="342900" rtl="0" eaLnBrk="1" latinLnBrk="0" hangingPunct="1">
        <a:spcBef>
          <a:spcPct val="20000"/>
        </a:spcBef>
        <a:spcAft>
          <a:spcPts val="675"/>
        </a:spcAft>
        <a:buSzPct val="100000"/>
        <a:buFontTx/>
        <a:buBlip>
          <a:blip r:embed="rId63"/>
        </a:buBlip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675"/>
        </a:spcAft>
        <a:buSzPct val="100000"/>
        <a:buFontTx/>
        <a:buBlip>
          <a:blip r:embed="rId63"/>
        </a:buBlip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spcAft>
          <a:spcPts val="675"/>
        </a:spcAft>
        <a:buSzPct val="100000"/>
        <a:buFontTx/>
        <a:buBlip>
          <a:blip r:embed="rId63"/>
        </a:buBlip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spcAft>
          <a:spcPts val="675"/>
        </a:spcAft>
        <a:buSzPct val="100000"/>
        <a:buFontTx/>
        <a:buBlip>
          <a:blip r:embed="rId63"/>
        </a:buBlip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spcAft>
          <a:spcPts val="675"/>
        </a:spcAft>
        <a:buSzPct val="100000"/>
        <a:buFontTx/>
        <a:buBlip>
          <a:blip r:embed="rId63"/>
        </a:buBlip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A8EBABD0-1302-0640-8B84-B4B086BAC021}"/>
              </a:ext>
            </a:extLst>
          </p:cNvPr>
          <p:cNvSpPr/>
          <p:nvPr/>
        </p:nvSpPr>
        <p:spPr>
          <a:xfrm>
            <a:off x="4759255" y="130822"/>
            <a:ext cx="4231758" cy="4881855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28" name="Text Placeholder 24"/>
          <p:cNvSpPr txBox="1">
            <a:spLocks/>
          </p:cNvSpPr>
          <p:nvPr/>
        </p:nvSpPr>
        <p:spPr>
          <a:xfrm>
            <a:off x="336105" y="1443130"/>
            <a:ext cx="4048642" cy="622483"/>
          </a:xfrm>
          <a:prstGeom prst="rect">
            <a:avLst/>
          </a:prstGeom>
        </p:spPr>
        <p:txBody>
          <a:bodyPr vert="horz" lIns="108000" tIns="45720" rIns="91440" bIns="46800" rtlCol="0" anchor="t" anchorCtr="0">
            <a:no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1350" kern="1200" cap="all" spc="75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rgbClr val="63666A"/>
              </a:buClr>
            </a:pPr>
            <a:r>
              <a:rPr lang="en-US" sz="3200" cap="none" dirty="0">
                <a:solidFill>
                  <a:srgbClr val="63666A"/>
                </a:solidFill>
              </a:rPr>
              <a:t>DIGITAL WORKING</a:t>
            </a:r>
          </a:p>
          <a:p>
            <a:pPr algn="l">
              <a:lnSpc>
                <a:spcPct val="150000"/>
              </a:lnSpc>
              <a:buClr>
                <a:srgbClr val="63666A"/>
              </a:buClr>
            </a:pPr>
            <a:endParaRPr lang="en-US" sz="3200" cap="none" dirty="0">
              <a:solidFill>
                <a:srgbClr val="63666A"/>
              </a:solidFill>
            </a:endParaRPr>
          </a:p>
          <a:p>
            <a:pPr algn="l">
              <a:lnSpc>
                <a:spcPct val="150000"/>
              </a:lnSpc>
              <a:buClr>
                <a:srgbClr val="63666A"/>
              </a:buClr>
            </a:pPr>
            <a:endParaRPr lang="en-US" sz="3200" cap="none" dirty="0">
              <a:solidFill>
                <a:srgbClr val="63666A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FA63C22-6B4D-4284-8566-81EACAD4C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901" y="2328971"/>
            <a:ext cx="2014471" cy="497959"/>
          </a:xfrm>
          <a:prstGeom prst="rect">
            <a:avLst/>
          </a:prstGeom>
        </p:spPr>
      </p:pic>
      <p:pic>
        <p:nvPicPr>
          <p:cNvPr id="11" name="图片 31">
            <a:extLst>
              <a:ext uri="{FF2B5EF4-FFF2-40B4-BE49-F238E27FC236}">
                <a16:creationId xmlns:a16="http://schemas.microsoft.com/office/drawing/2014/main" xmlns="" id="{EA577C16-363D-42BD-B082-76BEE9062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334" y="881171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5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A8EBABD0-1302-0640-8B84-B4B086BAC021}"/>
              </a:ext>
            </a:extLst>
          </p:cNvPr>
          <p:cNvSpPr/>
          <p:nvPr/>
        </p:nvSpPr>
        <p:spPr>
          <a:xfrm>
            <a:off x="-1" y="-37132"/>
            <a:ext cx="4571999" cy="516933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2"/>
          </p:nvPr>
        </p:nvSpPr>
        <p:spPr>
          <a:xfrm>
            <a:off x="179388" y="0"/>
            <a:ext cx="4392612" cy="808038"/>
          </a:xfrm>
        </p:spPr>
        <p:txBody>
          <a:bodyPr/>
          <a:lstStyle/>
          <a:p>
            <a:pPr algn="l"/>
            <a:r>
              <a:rPr lang="en-US" sz="2400" b="1" cap="none" dirty="0">
                <a:solidFill>
                  <a:srgbClr val="595959"/>
                </a:solidFill>
              </a:rPr>
              <a:t>Agenda</a:t>
            </a:r>
          </a:p>
        </p:txBody>
      </p:sp>
      <p:sp>
        <p:nvSpPr>
          <p:cNvPr id="28" name="Text Placeholder 24"/>
          <p:cNvSpPr txBox="1">
            <a:spLocks/>
          </p:cNvSpPr>
          <p:nvPr/>
        </p:nvSpPr>
        <p:spPr>
          <a:xfrm>
            <a:off x="406400" y="1131889"/>
            <a:ext cx="4165600" cy="3838430"/>
          </a:xfrm>
          <a:prstGeom prst="rect">
            <a:avLst/>
          </a:prstGeom>
        </p:spPr>
        <p:txBody>
          <a:bodyPr vert="horz" lIns="108000" tIns="45720" rIns="91440" bIns="46800" rtlCol="0" anchor="t" anchorCtr="0">
            <a:no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1350" kern="1200" cap="all" spc="75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 typeface="Arial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r>
              <a:rPr lang="en-US" sz="1400" cap="none" dirty="0">
                <a:solidFill>
                  <a:srgbClr val="63666A"/>
                </a:solidFill>
              </a:rPr>
              <a:t>DIGITAL SARPIO</a:t>
            </a:r>
          </a:p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endParaRPr lang="en-US" sz="1400" cap="none" dirty="0">
              <a:solidFill>
                <a:srgbClr val="63666A"/>
              </a:solidFill>
            </a:endParaRPr>
          </a:p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r>
              <a:rPr lang="en-US" sz="1400" cap="none" dirty="0">
                <a:solidFill>
                  <a:srgbClr val="63666A"/>
                </a:solidFill>
              </a:rPr>
              <a:t>DIGITAL SARPIO LEADERS</a:t>
            </a:r>
          </a:p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endParaRPr lang="en-US" sz="1400" cap="none" dirty="0">
              <a:solidFill>
                <a:srgbClr val="63666A"/>
              </a:solidFill>
            </a:endParaRPr>
          </a:p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r>
              <a:rPr lang="en-US" sz="1400" cap="none" dirty="0">
                <a:solidFill>
                  <a:srgbClr val="63666A"/>
                </a:solidFill>
              </a:rPr>
              <a:t>DIGITAL CHECKLIST</a:t>
            </a:r>
          </a:p>
          <a:p>
            <a:pPr marL="342900" indent="-342900" algn="l">
              <a:lnSpc>
                <a:spcPct val="150000"/>
              </a:lnSpc>
              <a:buClr>
                <a:srgbClr val="63666A"/>
              </a:buClr>
              <a:buFont typeface="+mj-lt"/>
              <a:buAutoNum type="arabicPeriod"/>
            </a:pPr>
            <a:endParaRPr lang="en-US" sz="1400" cap="none" dirty="0">
              <a:solidFill>
                <a:srgbClr val="63666A"/>
              </a:solidFill>
            </a:endParaRPr>
          </a:p>
          <a:p>
            <a:pPr algn="l">
              <a:lnSpc>
                <a:spcPct val="150000"/>
              </a:lnSpc>
              <a:buClr>
                <a:srgbClr val="63666A"/>
              </a:buClr>
            </a:pPr>
            <a:endParaRPr lang="en-US" sz="1400" cap="none" dirty="0">
              <a:solidFill>
                <a:srgbClr val="63666A"/>
              </a:solidFill>
            </a:endParaRPr>
          </a:p>
          <a:p>
            <a:pPr algn="l">
              <a:lnSpc>
                <a:spcPct val="150000"/>
              </a:lnSpc>
              <a:buClr>
                <a:srgbClr val="63666A"/>
              </a:buClr>
            </a:pPr>
            <a:endParaRPr lang="en-US" sz="1400" cap="none" dirty="0">
              <a:solidFill>
                <a:srgbClr val="63666A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8A1BDDE-8DC9-064F-8BB4-6FD78E7EBF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3"/>
          <a:stretch/>
        </p:blipFill>
        <p:spPr>
          <a:xfrm>
            <a:off x="4572000" y="-37132"/>
            <a:ext cx="4689385" cy="52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92B84B-2FDF-F243-AB6C-1BF30542B150}"/>
              </a:ext>
            </a:extLst>
          </p:cNvPr>
          <p:cNvSpPr/>
          <p:nvPr/>
        </p:nvSpPr>
        <p:spPr>
          <a:xfrm>
            <a:off x="4254499" y="964326"/>
            <a:ext cx="4800599" cy="4095751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ECAE9B-432D-4D13-AC4F-622AE5662E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B438736-303E-49C1-A951-E583A3D18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06" y="1143650"/>
            <a:ext cx="2961834" cy="36236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4068680-AE82-48BE-ACD5-86105F2E41C0}"/>
              </a:ext>
            </a:extLst>
          </p:cNvPr>
          <p:cNvSpPr/>
          <p:nvPr/>
        </p:nvSpPr>
        <p:spPr>
          <a:xfrm>
            <a:off x="4572000" y="2227371"/>
            <a:ext cx="41655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63666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3666A"/>
                </a:solidFill>
              </a:rPr>
              <a:t>DUPLICATION</a:t>
            </a:r>
          </a:p>
          <a:p>
            <a:endParaRPr lang="en-US" sz="2400" b="1" dirty="0">
              <a:solidFill>
                <a:srgbClr val="63666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63666A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FE92ACD1-C3BB-452B-9906-A49DF8F9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6" y="102392"/>
            <a:ext cx="8763000" cy="74295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SUCCESS THROUGH DIGITAL SARPIO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1E8E874-E291-4B7F-A58B-BCAEBCF88277}"/>
              </a:ext>
            </a:extLst>
          </p:cNvPr>
          <p:cNvSpPr/>
          <p:nvPr/>
        </p:nvSpPr>
        <p:spPr>
          <a:xfrm>
            <a:off x="4572000" y="1357708"/>
            <a:ext cx="4165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3666A"/>
                </a:solidFill>
              </a:rPr>
              <a:t>SYSTEM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63666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63666A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DC3B424-27BF-447B-AAB0-335956DC4D94}"/>
              </a:ext>
            </a:extLst>
          </p:cNvPr>
          <p:cNvSpPr/>
          <p:nvPr/>
        </p:nvSpPr>
        <p:spPr>
          <a:xfrm>
            <a:off x="4625015" y="3392894"/>
            <a:ext cx="30592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>
              <a:solidFill>
                <a:srgbClr val="63666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3666A"/>
                </a:solidFill>
              </a:rPr>
              <a:t>POWER LEG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6366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37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xmlns="" id="{0E27D5D8-D5AE-4FB3-92C6-F18B7BB6033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9CA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2"/>
          </p:nvPr>
        </p:nvSpPr>
        <p:spPr>
          <a:xfrm>
            <a:off x="723013" y="2649173"/>
            <a:ext cx="7740501" cy="732290"/>
          </a:xfrm>
        </p:spPr>
        <p:txBody>
          <a:bodyPr/>
          <a:lstStyle/>
          <a:p>
            <a:r>
              <a:rPr lang="en-US" b="1" dirty="0">
                <a:solidFill>
                  <a:srgbClr val="CEFFBB"/>
                </a:solidFill>
              </a:rPr>
              <a:t>DIGITAL SARPIO </a:t>
            </a:r>
          </a:p>
          <a:p>
            <a:r>
              <a:rPr lang="en-US" sz="2800" dirty="0">
                <a:solidFill>
                  <a:srgbClr val="CEFFBB"/>
                </a:solidFill>
              </a:rPr>
              <a:t/>
            </a:r>
            <a:br>
              <a:rPr lang="en-US" sz="2800" dirty="0">
                <a:solidFill>
                  <a:srgbClr val="CEFFBB"/>
                </a:solidFill>
              </a:rPr>
            </a:br>
            <a:endParaRPr lang="en-US" sz="2800" b="0" dirty="0">
              <a:solidFill>
                <a:srgbClr val="CEFFBB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48E07CB7-6F00-4642-9A67-203EEC8EF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xmlns="" id="{DAE17448-3CEE-4E28-98F6-652B94194EC4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218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92B84B-2FDF-F243-AB6C-1BF30542B150}"/>
              </a:ext>
            </a:extLst>
          </p:cNvPr>
          <p:cNvSpPr/>
          <p:nvPr/>
        </p:nvSpPr>
        <p:spPr>
          <a:xfrm>
            <a:off x="4343400" y="1047750"/>
            <a:ext cx="4800599" cy="4095751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ECAE9B-432D-4D13-AC4F-622AE5662E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B438736-303E-49C1-A951-E583A3D18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06" y="1143650"/>
            <a:ext cx="2961834" cy="36236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4068680-AE82-48BE-ACD5-86105F2E41C0}"/>
              </a:ext>
            </a:extLst>
          </p:cNvPr>
          <p:cNvSpPr/>
          <p:nvPr/>
        </p:nvSpPr>
        <p:spPr>
          <a:xfrm>
            <a:off x="4660899" y="1885950"/>
            <a:ext cx="4165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63666A"/>
                </a:solidFill>
              </a:rPr>
              <a:t>These are NOT two different systems:</a:t>
            </a:r>
          </a:p>
          <a:p>
            <a:pPr algn="ctr"/>
            <a:endParaRPr lang="en-US" dirty="0">
              <a:solidFill>
                <a:srgbClr val="63666A"/>
              </a:solidFill>
            </a:endParaRPr>
          </a:p>
          <a:p>
            <a:pPr algn="ctr"/>
            <a:r>
              <a:rPr lang="en-US" sz="2400" dirty="0">
                <a:solidFill>
                  <a:srgbClr val="63666A"/>
                </a:solidFill>
              </a:rPr>
              <a:t>SARPIO is </a:t>
            </a:r>
            <a:r>
              <a:rPr lang="en-US" sz="2400" b="1" dirty="0">
                <a:solidFill>
                  <a:srgbClr val="63666A"/>
                </a:solidFill>
              </a:rPr>
              <a:t>the system</a:t>
            </a:r>
            <a:r>
              <a:rPr lang="en-US" sz="2400" dirty="0">
                <a:solidFill>
                  <a:srgbClr val="63666A"/>
                </a:solidFill>
              </a:rPr>
              <a:t>,</a:t>
            </a:r>
          </a:p>
          <a:p>
            <a:pPr algn="ctr"/>
            <a:r>
              <a:rPr lang="en-US" sz="2400" dirty="0">
                <a:solidFill>
                  <a:srgbClr val="63666A"/>
                </a:solidFill>
              </a:rPr>
              <a:t>while offline/online are</a:t>
            </a:r>
          </a:p>
          <a:p>
            <a:pPr algn="ctr"/>
            <a:r>
              <a:rPr lang="en-US" sz="2400" dirty="0">
                <a:solidFill>
                  <a:srgbClr val="63666A"/>
                </a:solidFill>
              </a:rPr>
              <a:t> </a:t>
            </a:r>
            <a:r>
              <a:rPr lang="en-US" sz="2400" b="1" dirty="0">
                <a:solidFill>
                  <a:srgbClr val="63666A"/>
                </a:solidFill>
              </a:rPr>
              <a:t>methods and tools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FE92ACD1-C3BB-452B-9906-A49DF8F9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6" y="102392"/>
            <a:ext cx="8763000" cy="74295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DIGITAL SARPIO 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SARPIO/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 System</a:t>
            </a:r>
          </a:p>
        </p:txBody>
      </p:sp>
    </p:spTree>
    <p:extLst>
      <p:ext uri="{BB962C8B-B14F-4D97-AF65-F5344CB8AC3E}">
        <p14:creationId xmlns:p14="http://schemas.microsoft.com/office/powerpoint/2010/main" val="187215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xmlns="" id="{73FC63BD-72EE-4298-9140-AD26111652D0}"/>
              </a:ext>
            </a:extLst>
          </p:cNvPr>
          <p:cNvSpPr/>
          <p:nvPr/>
        </p:nvSpPr>
        <p:spPr>
          <a:xfrm>
            <a:off x="609600" y="873856"/>
            <a:ext cx="8340196" cy="4151887"/>
          </a:xfrm>
          <a:prstGeom prst="rect">
            <a:avLst/>
          </a:prstGeom>
          <a:solidFill>
            <a:srgbClr val="CEE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xmlns="" id="{34EB74CA-A500-40FB-B342-D54159168D2B}"/>
              </a:ext>
            </a:extLst>
          </p:cNvPr>
          <p:cNvSpPr/>
          <p:nvPr/>
        </p:nvSpPr>
        <p:spPr>
          <a:xfrm>
            <a:off x="730993" y="1358237"/>
            <a:ext cx="7588498" cy="1110975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xmlns="" id="{B769F9A7-D93B-42F6-AACD-5A329710D67D}"/>
              </a:ext>
            </a:extLst>
          </p:cNvPr>
          <p:cNvSpPr/>
          <p:nvPr/>
        </p:nvSpPr>
        <p:spPr>
          <a:xfrm>
            <a:off x="730993" y="2551197"/>
            <a:ext cx="7588498" cy="1283310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2" name="Rectangle 18">
            <a:extLst>
              <a:ext uri="{FF2B5EF4-FFF2-40B4-BE49-F238E27FC236}">
                <a16:creationId xmlns:a16="http://schemas.microsoft.com/office/drawing/2014/main" xmlns="" id="{5F334648-11F2-42D7-BC4E-64B1D9327F35}"/>
              </a:ext>
            </a:extLst>
          </p:cNvPr>
          <p:cNvSpPr/>
          <p:nvPr/>
        </p:nvSpPr>
        <p:spPr>
          <a:xfrm>
            <a:off x="731239" y="3916492"/>
            <a:ext cx="7567254" cy="1109251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srgbClr val="AF0879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584240" y="4754930"/>
            <a:ext cx="465666" cy="173182"/>
          </a:xfrm>
        </p:spPr>
        <p:txBody>
          <a:bodyPr/>
          <a:lstStyle/>
          <a:p>
            <a:pPr defTabSz="342900"/>
            <a:fld id="{8616DC7D-8A30-EF46-8940-DF5F18ABB85B}" type="slidenum">
              <a:rPr lang="en-US">
                <a:latin typeface="Arial"/>
              </a:rPr>
              <a:pPr defTabSz="342900"/>
              <a:t>6</a:t>
            </a:fld>
            <a:endParaRPr lang="en-US" dirty="0">
              <a:latin typeface="Arial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xmlns="" id="{89E2D481-5455-4F21-ACB0-91A25EE4C47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35310" y="1551229"/>
            <a:ext cx="555799" cy="555799"/>
          </a:xfrm>
          <a:prstGeom prst="rect">
            <a:avLst/>
          </a:prstGeom>
        </p:spPr>
      </p:pic>
      <p:pic>
        <p:nvPicPr>
          <p:cNvPr id="31" name="Picture 5">
            <a:extLst>
              <a:ext uri="{FF2B5EF4-FFF2-40B4-BE49-F238E27FC236}">
                <a16:creationId xmlns:a16="http://schemas.microsoft.com/office/drawing/2014/main" xmlns="" id="{3F5CE0A6-44DE-463A-B0C0-E6FE743AEB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70450" y="1584117"/>
            <a:ext cx="584628" cy="562424"/>
          </a:xfrm>
          <a:prstGeom prst="rect">
            <a:avLst/>
          </a:prstGeom>
        </p:spPr>
      </p:pic>
      <p:sp>
        <p:nvSpPr>
          <p:cNvPr id="38" name="TextBox 14">
            <a:extLst>
              <a:ext uri="{FF2B5EF4-FFF2-40B4-BE49-F238E27FC236}">
                <a16:creationId xmlns:a16="http://schemas.microsoft.com/office/drawing/2014/main" xmlns="" id="{18A2FD30-E55C-4CBE-B329-7358CC592400}"/>
              </a:ext>
            </a:extLst>
          </p:cNvPr>
          <p:cNvSpPr txBox="1"/>
          <p:nvPr/>
        </p:nvSpPr>
        <p:spPr>
          <a:xfrm>
            <a:off x="3701334" y="1640834"/>
            <a:ext cx="14927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PROSPECTING,</a:t>
            </a:r>
          </a:p>
          <a:p>
            <a:pPr algn="ctr" defTabSz="342900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RECRUITMENT</a:t>
            </a:r>
          </a:p>
        </p:txBody>
      </p:sp>
      <p:pic>
        <p:nvPicPr>
          <p:cNvPr id="34" name="Picture 9">
            <a:extLst>
              <a:ext uri="{FF2B5EF4-FFF2-40B4-BE49-F238E27FC236}">
                <a16:creationId xmlns:a16="http://schemas.microsoft.com/office/drawing/2014/main" xmlns="" id="{DC9DA69A-D574-4F64-B68B-D72820571C0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54297" y="2715278"/>
            <a:ext cx="816932" cy="816932"/>
          </a:xfrm>
          <a:prstGeom prst="rect">
            <a:avLst/>
          </a:prstGeom>
        </p:spPr>
      </p:pic>
      <p:sp>
        <p:nvSpPr>
          <p:cNvPr id="40" name="TextBox 16">
            <a:extLst>
              <a:ext uri="{FF2B5EF4-FFF2-40B4-BE49-F238E27FC236}">
                <a16:creationId xmlns:a16="http://schemas.microsoft.com/office/drawing/2014/main" xmlns="" id="{5768CB29-892C-411F-8BCA-5FC59838F8D2}"/>
              </a:ext>
            </a:extLst>
          </p:cNvPr>
          <p:cNvSpPr txBox="1"/>
          <p:nvPr/>
        </p:nvSpPr>
        <p:spPr>
          <a:xfrm>
            <a:off x="3702906" y="2917378"/>
            <a:ext cx="14975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1350" b="1" dirty="0">
                <a:solidFill>
                  <a:schemeClr val="tx2"/>
                </a:solidFill>
                <a:latin typeface="Arial"/>
              </a:rPr>
              <a:t>LEADERSHIP DEVELOPMENT</a:t>
            </a: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xmlns="" id="{77990107-1B48-42B1-BE76-D15457A32E9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95835" y="4077684"/>
            <a:ext cx="625541" cy="625541"/>
          </a:xfrm>
          <a:prstGeom prst="rect">
            <a:avLst/>
          </a:prstGeom>
        </p:spPr>
      </p:pic>
      <p:sp>
        <p:nvSpPr>
          <p:cNvPr id="43" name="TextBox 19">
            <a:extLst>
              <a:ext uri="{FF2B5EF4-FFF2-40B4-BE49-F238E27FC236}">
                <a16:creationId xmlns:a16="http://schemas.microsoft.com/office/drawing/2014/main" xmlns="" id="{CAA86DB9-B17D-4A70-849B-27C38E3816D9}"/>
              </a:ext>
            </a:extLst>
          </p:cNvPr>
          <p:cNvSpPr txBox="1"/>
          <p:nvPr/>
        </p:nvSpPr>
        <p:spPr>
          <a:xfrm>
            <a:off x="3702906" y="4157602"/>
            <a:ext cx="14975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1350" b="1" dirty="0">
                <a:solidFill>
                  <a:srgbClr val="AF0879"/>
                </a:solidFill>
                <a:latin typeface="Arial"/>
              </a:rPr>
              <a:t>KEEP NETWORK ACTIVE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xmlns="" id="{971B3D05-AF88-4693-BD51-EF09464D7C3D}"/>
              </a:ext>
            </a:extLst>
          </p:cNvPr>
          <p:cNvSpPr txBox="1"/>
          <p:nvPr/>
        </p:nvSpPr>
        <p:spPr>
          <a:xfrm>
            <a:off x="1581748" y="987768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OFFLINE</a:t>
            </a:r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xmlns="" id="{05F5DE21-756E-4519-BFCB-C4B8CA56FB9E}"/>
              </a:ext>
            </a:extLst>
          </p:cNvPr>
          <p:cNvSpPr/>
          <p:nvPr/>
        </p:nvSpPr>
        <p:spPr>
          <a:xfrm>
            <a:off x="6164075" y="987768"/>
            <a:ext cx="917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xmlns="" id="{90BFBB33-DF8D-4192-A130-7BA39B258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8495" y="1500135"/>
            <a:ext cx="624119" cy="62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746977-F6B3-45C9-A475-D959C2FFE3BE}"/>
              </a:ext>
            </a:extLst>
          </p:cNvPr>
          <p:cNvSpPr txBox="1"/>
          <p:nvPr/>
        </p:nvSpPr>
        <p:spPr>
          <a:xfrm>
            <a:off x="1058279" y="2096816"/>
            <a:ext cx="1183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1-to-1 or group meeting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030FD55-7EBC-4CA1-A00A-D1BD61D66D8F}"/>
              </a:ext>
            </a:extLst>
          </p:cNvPr>
          <p:cNvSpPr txBox="1"/>
          <p:nvPr/>
        </p:nvSpPr>
        <p:spPr>
          <a:xfrm>
            <a:off x="2071093" y="2132519"/>
            <a:ext cx="1183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bank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9110EBF-6B70-4258-9293-13E614AFC41B}"/>
              </a:ext>
            </a:extLst>
          </p:cNvPr>
          <p:cNvSpPr txBox="1"/>
          <p:nvPr/>
        </p:nvSpPr>
        <p:spPr>
          <a:xfrm>
            <a:off x="5200502" y="2091016"/>
            <a:ext cx="1769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Social media</a:t>
            </a:r>
          </a:p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prospecting</a:t>
            </a:r>
          </a:p>
        </p:txBody>
      </p:sp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xmlns="" id="{AA214D96-8B20-49E1-A4AC-E928B9F97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40404">
                  <a:alpha val="5490"/>
                </a:srgbClr>
              </a:clrFrom>
              <a:clrTo>
                <a:srgbClr val="040404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9826" y="1392757"/>
            <a:ext cx="762819" cy="76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225DC2D-7679-4111-B40C-749FF2C6BF71}"/>
              </a:ext>
            </a:extLst>
          </p:cNvPr>
          <p:cNvSpPr txBox="1"/>
          <p:nvPr/>
        </p:nvSpPr>
        <p:spPr>
          <a:xfrm>
            <a:off x="6442109" y="2082052"/>
            <a:ext cx="17692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Webinars, messengers</a:t>
            </a:r>
          </a:p>
        </p:txBody>
      </p:sp>
      <p:pic>
        <p:nvPicPr>
          <p:cNvPr id="48" name="Picture 9">
            <a:extLst>
              <a:ext uri="{FF2B5EF4-FFF2-40B4-BE49-F238E27FC236}">
                <a16:creationId xmlns:a16="http://schemas.microsoft.com/office/drawing/2014/main" xmlns="" id="{CF51619E-EF37-400E-BEDB-5B05BA2AB8D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26075" y="2779465"/>
            <a:ext cx="783658" cy="783658"/>
          </a:xfrm>
          <a:prstGeom prst="rect">
            <a:avLst/>
          </a:prstGeom>
        </p:spPr>
      </p:pic>
      <p:pic>
        <p:nvPicPr>
          <p:cNvPr id="1032" name="Picture 8" descr="Image result for team icon">
            <a:extLst>
              <a:ext uri="{FF2B5EF4-FFF2-40B4-BE49-F238E27FC236}">
                <a16:creationId xmlns:a16="http://schemas.microsoft.com/office/drawing/2014/main" xmlns="" id="{5CC5EC7E-40B3-4B54-A3C8-DA68002DE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735" y="2770452"/>
            <a:ext cx="585374" cy="58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d image">
            <a:extLst>
              <a:ext uri="{FF2B5EF4-FFF2-40B4-BE49-F238E27FC236}">
                <a16:creationId xmlns:a16="http://schemas.microsoft.com/office/drawing/2014/main" xmlns="" id="{011823E2-75AF-483D-A7A4-BE956610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3381" y="4126212"/>
            <a:ext cx="789107" cy="51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67A0108-37BB-40FD-9D56-3A485746B838}"/>
              </a:ext>
            </a:extLst>
          </p:cNvPr>
          <p:cNvSpPr txBox="1"/>
          <p:nvPr/>
        </p:nvSpPr>
        <p:spPr>
          <a:xfrm>
            <a:off x="971581" y="3507677"/>
            <a:ext cx="1183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Core team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72473039-0DA3-4428-80D4-C10734D4EF67}"/>
              </a:ext>
            </a:extLst>
          </p:cNvPr>
          <p:cNvSpPr txBox="1"/>
          <p:nvPr/>
        </p:nvSpPr>
        <p:spPr>
          <a:xfrm>
            <a:off x="1993045" y="3506303"/>
            <a:ext cx="1541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Setting goals, follow up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6A48EAA-A59D-4121-8299-D21207FB0285}"/>
              </a:ext>
            </a:extLst>
          </p:cNvPr>
          <p:cNvSpPr txBox="1"/>
          <p:nvPr/>
        </p:nvSpPr>
        <p:spPr>
          <a:xfrm>
            <a:off x="769112" y="4632555"/>
            <a:ext cx="1609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Weekly group meetings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7218F332-CC65-422B-B51A-F1A174A44579}"/>
              </a:ext>
            </a:extLst>
          </p:cNvPr>
          <p:cNvSpPr txBox="1"/>
          <p:nvPr/>
        </p:nvSpPr>
        <p:spPr>
          <a:xfrm>
            <a:off x="2129674" y="4695981"/>
            <a:ext cx="1573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room trainings</a:t>
            </a:r>
          </a:p>
        </p:txBody>
      </p:sp>
      <p:pic>
        <p:nvPicPr>
          <p:cNvPr id="54" name="Picture 6" descr="Related image">
            <a:extLst>
              <a:ext uri="{FF2B5EF4-FFF2-40B4-BE49-F238E27FC236}">
                <a16:creationId xmlns:a16="http://schemas.microsoft.com/office/drawing/2014/main" xmlns="" id="{DA7631AE-4F2E-409D-88CA-B39F4331B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40404">
                  <a:alpha val="5490"/>
                </a:srgbClr>
              </a:clrFrom>
              <a:clrTo>
                <a:srgbClr val="040404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5203" y="3795036"/>
            <a:ext cx="991829" cy="99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group chats icon">
            <a:extLst>
              <a:ext uri="{FF2B5EF4-FFF2-40B4-BE49-F238E27FC236}">
                <a16:creationId xmlns:a16="http://schemas.microsoft.com/office/drawing/2014/main" xmlns="" id="{962B84E6-1106-4E33-9E1E-E1C0054A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9826" y="4016926"/>
            <a:ext cx="823904" cy="76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2B48E416-87DA-4E51-A31C-417CA7801B86}"/>
              </a:ext>
            </a:extLst>
          </p:cNvPr>
          <p:cNvSpPr txBox="1"/>
          <p:nvPr/>
        </p:nvSpPr>
        <p:spPr>
          <a:xfrm>
            <a:off x="5477980" y="4674323"/>
            <a:ext cx="17692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 trainings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645939F4-EFE4-4490-BDE9-F2581B49789F}"/>
              </a:ext>
            </a:extLst>
          </p:cNvPr>
          <p:cNvSpPr txBox="1"/>
          <p:nvPr/>
        </p:nvSpPr>
        <p:spPr>
          <a:xfrm>
            <a:off x="6493525" y="4674323"/>
            <a:ext cx="17692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chats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B370598-ACB7-4A98-9174-0AA8F230D366}"/>
              </a:ext>
            </a:extLst>
          </p:cNvPr>
          <p:cNvSpPr txBox="1"/>
          <p:nvPr/>
        </p:nvSpPr>
        <p:spPr>
          <a:xfrm>
            <a:off x="5548857" y="3550530"/>
            <a:ext cx="1183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Core team</a:t>
            </a:r>
          </a:p>
        </p:txBody>
      </p:sp>
      <p:pic>
        <p:nvPicPr>
          <p:cNvPr id="1046" name="Picture 22" descr="Image result for online team  icon">
            <a:extLst>
              <a:ext uri="{FF2B5EF4-FFF2-40B4-BE49-F238E27FC236}">
                <a16:creationId xmlns:a16="http://schemas.microsoft.com/office/drawing/2014/main" xmlns="" id="{903F25DA-EE99-4D4F-B00E-94A3AEDEC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8495" y="2706304"/>
            <a:ext cx="833856" cy="87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C6A8B7C-D83C-457E-A2D7-116B793DFFA8}"/>
              </a:ext>
            </a:extLst>
          </p:cNvPr>
          <p:cNvSpPr txBox="1"/>
          <p:nvPr/>
        </p:nvSpPr>
        <p:spPr>
          <a:xfrm>
            <a:off x="6717251" y="3463082"/>
            <a:ext cx="1541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Setting goals, follow up</a:t>
            </a:r>
          </a:p>
        </p:txBody>
      </p:sp>
      <p:pic>
        <p:nvPicPr>
          <p:cNvPr id="59" name="Picture 20" descr="Image result for group chats icon">
            <a:extLst>
              <a:ext uri="{FF2B5EF4-FFF2-40B4-BE49-F238E27FC236}">
                <a16:creationId xmlns:a16="http://schemas.microsoft.com/office/drawing/2014/main" xmlns="" id="{51C88527-75E3-45EC-B249-3EBAC7BBA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2302" y="2847325"/>
            <a:ext cx="734197" cy="68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xmlns="" id="{DA82E271-56A0-4CC7-B01D-953635380D03}"/>
              </a:ext>
            </a:extLst>
          </p:cNvPr>
          <p:cNvSpPr txBox="1">
            <a:spLocks/>
          </p:cNvSpPr>
          <p:nvPr/>
        </p:nvSpPr>
        <p:spPr>
          <a:xfrm>
            <a:off x="194204" y="57150"/>
            <a:ext cx="8763000" cy="742950"/>
          </a:xfrm>
          <a:prstGeom prst="rect">
            <a:avLst/>
          </a:prstGeom>
        </p:spPr>
        <p:txBody>
          <a:bodyPr vert="horz" lIns="91432" tIns="45716" rIns="91432" bIns="45716" rtlCol="0" anchor="ctr">
            <a:normAutofit fontScale="90000" lnSpcReduction="20000"/>
          </a:bodyPr>
          <a:lstStyle>
            <a:lvl1pPr algn="l" defTabSz="914310" rtl="0" eaLnBrk="1" latinLnBrk="0" hangingPunct="1">
              <a:spcBef>
                <a:spcPct val="0"/>
              </a:spcBef>
              <a:buNone/>
              <a:defRPr sz="1700" kern="120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</a:rPr>
              <a:t>Digital Leaders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 SARPIO /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&amp; Methods</a:t>
            </a:r>
          </a:p>
        </p:txBody>
      </p:sp>
    </p:spTree>
    <p:extLst>
      <p:ext uri="{BB962C8B-B14F-4D97-AF65-F5344CB8AC3E}">
        <p14:creationId xmlns:p14="http://schemas.microsoft.com/office/powerpoint/2010/main" val="52325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27" grpId="0"/>
      <p:bldP spid="46" grpId="0"/>
      <p:bldP spid="49" grpId="0"/>
      <p:bldP spid="50" grpId="0"/>
      <p:bldP spid="52" grpId="0"/>
      <p:bldP spid="53" grpId="0"/>
      <p:bldP spid="55" grpId="0"/>
      <p:bldP spid="56" grpId="0"/>
      <p:bldP spid="57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xmlns="" id="{0E27D5D8-D5AE-4FB3-92C6-F18B7BB6033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9CA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2"/>
          </p:nvPr>
        </p:nvSpPr>
        <p:spPr>
          <a:xfrm>
            <a:off x="723013" y="2649173"/>
            <a:ext cx="7740501" cy="732290"/>
          </a:xfrm>
        </p:spPr>
        <p:txBody>
          <a:bodyPr/>
          <a:lstStyle/>
          <a:p>
            <a:r>
              <a:rPr lang="en-US" b="1" dirty="0">
                <a:solidFill>
                  <a:srgbClr val="CEFFBB"/>
                </a:solidFill>
              </a:rPr>
              <a:t>DIGITAL SARPIO LEADERS </a:t>
            </a:r>
          </a:p>
          <a:p>
            <a:r>
              <a:rPr lang="en-US" sz="2800" dirty="0">
                <a:solidFill>
                  <a:srgbClr val="CEFFBB"/>
                </a:solidFill>
              </a:rPr>
              <a:t/>
            </a:r>
            <a:br>
              <a:rPr lang="en-US" sz="2800" dirty="0">
                <a:solidFill>
                  <a:srgbClr val="CEFFBB"/>
                </a:solidFill>
              </a:rPr>
            </a:br>
            <a:endParaRPr lang="en-US" sz="2800" b="0" dirty="0">
              <a:solidFill>
                <a:srgbClr val="CEFFBB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48E07CB7-6F00-4642-9A67-203EEC8EF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xmlns="" id="{DAE17448-3CEE-4E28-98F6-652B94194EC4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7756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4C6FAFE-93A6-4526-AF8C-1063BD2C6C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092387" cy="514349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4302434-2C0D-FD49-8C73-7AC33DD681ED}"/>
              </a:ext>
            </a:extLst>
          </p:cNvPr>
          <p:cNvSpPr/>
          <p:nvPr/>
        </p:nvSpPr>
        <p:spPr>
          <a:xfrm>
            <a:off x="4045675" y="-7104"/>
            <a:ext cx="5098325" cy="516933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DD232A6B-02BD-4880-B688-E55583E491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6FF14B8-861A-414C-A15E-FA4FBCFD7C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4619380" y="551521"/>
            <a:ext cx="3424591" cy="365278"/>
          </a:xfrm>
          <a:prstGeom prst="rect">
            <a:avLst/>
          </a:prstGeom>
        </p:spPr>
        <p:txBody>
          <a:bodyPr anchor="ctr"/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595959"/>
                </a:solidFill>
              </a:rPr>
              <a:t>Nadia </a:t>
            </a:r>
            <a:r>
              <a:rPr lang="en-US" sz="2000" b="1" dirty="0" err="1">
                <a:solidFill>
                  <a:srgbClr val="595959"/>
                </a:solidFill>
              </a:rPr>
              <a:t>Meutia</a:t>
            </a:r>
            <a:endParaRPr lang="en-US" sz="2000" b="1" dirty="0">
              <a:solidFill>
                <a:srgbClr val="595959"/>
              </a:solidFill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619380" y="1510863"/>
            <a:ext cx="4058954" cy="2971129"/>
          </a:xfrm>
          <a:prstGeom prst="rect">
            <a:avLst/>
          </a:prstGeom>
        </p:spPr>
        <p:txBody>
          <a:bodyPr>
            <a:noAutofit/>
          </a:bodyPr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Co-founder of online system for leaders &amp; consultants of her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Social media as the main tool for prospecting, recruitment &amp; maintaining network 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Uses banners for promotions, selling &amp; recognition.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Network website.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Clear roles &amp; responsibilities for leaders at different levels.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 sz="1600"/>
            </a:pPr>
            <a:r>
              <a:rPr lang="en-US" sz="1200" dirty="0">
                <a:solidFill>
                  <a:srgbClr val="63666A"/>
                </a:solidFill>
              </a:rPr>
              <a:t>Clear structure &amp; demands for access to training.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3666A"/>
                </a:solidFill>
              </a:rPr>
              <a:t>Balance of offline &amp; online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63666A"/>
              </a:solidFill>
            </a:endParaRPr>
          </a:p>
        </p:txBody>
      </p:sp>
      <p:sp>
        <p:nvSpPr>
          <p:cNvPr id="12" name="Text Placeholder 11"/>
          <p:cNvSpPr txBox="1">
            <a:spLocks/>
          </p:cNvSpPr>
          <p:nvPr/>
        </p:nvSpPr>
        <p:spPr>
          <a:xfrm>
            <a:off x="4619379" y="916799"/>
            <a:ext cx="3790329" cy="417311"/>
          </a:xfrm>
          <a:prstGeom prst="rect">
            <a:avLst/>
          </a:prstGeom>
        </p:spPr>
        <p:txBody>
          <a:bodyPr/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63666A"/>
                </a:solidFill>
              </a:rPr>
              <a:t>TOP LEADER, INDONESIA</a:t>
            </a: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xmlns="" id="{D0294E83-9C55-457C-BF27-B4C305D90A7C}"/>
              </a:ext>
            </a:extLst>
          </p:cNvPr>
          <p:cNvGrpSpPr/>
          <p:nvPr/>
        </p:nvGrpSpPr>
        <p:grpSpPr>
          <a:xfrm>
            <a:off x="-443866" y="93978"/>
            <a:ext cx="375400" cy="1428120"/>
            <a:chOff x="-781343" y="290679"/>
            <a:chExt cx="375400" cy="1428120"/>
          </a:xfrm>
        </p:grpSpPr>
        <p:sp>
          <p:nvSpPr>
            <p:cNvPr id="16" name="Ellips 15">
              <a:extLst>
                <a:ext uri="{FF2B5EF4-FFF2-40B4-BE49-F238E27FC236}">
                  <a16:creationId xmlns:a16="http://schemas.microsoft.com/office/drawing/2014/main" xmlns="" id="{6932B6C6-593F-4B7E-9467-2C641147F609}"/>
                </a:ext>
              </a:extLst>
            </p:cNvPr>
            <p:cNvSpPr/>
            <p:nvPr/>
          </p:nvSpPr>
          <p:spPr>
            <a:xfrm>
              <a:off x="-748907" y="290679"/>
              <a:ext cx="342964" cy="342964"/>
            </a:xfrm>
            <a:prstGeom prst="ellipse">
              <a:avLst/>
            </a:prstGeom>
            <a:solidFill>
              <a:srgbClr val="A4A4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7" name="Ellips 16">
              <a:extLst>
                <a:ext uri="{FF2B5EF4-FFF2-40B4-BE49-F238E27FC236}">
                  <a16:creationId xmlns:a16="http://schemas.microsoft.com/office/drawing/2014/main" xmlns="" id="{7FB7FC34-E191-41B9-B2D0-0B9D437B07A5}"/>
                </a:ext>
              </a:extLst>
            </p:cNvPr>
            <p:cNvSpPr/>
            <p:nvPr/>
          </p:nvSpPr>
          <p:spPr>
            <a:xfrm>
              <a:off x="-763464" y="657812"/>
              <a:ext cx="342963" cy="342963"/>
            </a:xfrm>
            <a:prstGeom prst="ellipse">
              <a:avLst/>
            </a:prstGeom>
            <a:solidFill>
              <a:srgbClr val="CEF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xmlns="" id="{3D2910E9-C86E-4931-B342-65B382CCBDEE}"/>
                </a:ext>
              </a:extLst>
            </p:cNvPr>
            <p:cNvSpPr/>
            <p:nvPr/>
          </p:nvSpPr>
          <p:spPr>
            <a:xfrm>
              <a:off x="-766785" y="1020476"/>
              <a:ext cx="337477" cy="337477"/>
            </a:xfrm>
            <a:prstGeom prst="ellipse">
              <a:avLst/>
            </a:prstGeom>
            <a:solidFill>
              <a:srgbClr val="AADDD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xmlns="" id="{B9C35799-5EB6-4523-A2C1-17D03572D115}"/>
                </a:ext>
              </a:extLst>
            </p:cNvPr>
            <p:cNvSpPr/>
            <p:nvPr/>
          </p:nvSpPr>
          <p:spPr>
            <a:xfrm>
              <a:off x="-781343" y="1381322"/>
              <a:ext cx="337477" cy="337477"/>
            </a:xfrm>
            <a:prstGeom prst="ellipse">
              <a:avLst/>
            </a:prstGeom>
            <a:solidFill>
              <a:srgbClr val="7FBE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xmlns="" id="{764BD3AF-BE33-4F08-BBF5-87719DF79F41}"/>
              </a:ext>
            </a:extLst>
          </p:cNvPr>
          <p:cNvGrpSpPr/>
          <p:nvPr/>
        </p:nvGrpSpPr>
        <p:grpSpPr>
          <a:xfrm>
            <a:off x="-457100" y="1677407"/>
            <a:ext cx="356878" cy="1154127"/>
            <a:chOff x="-299935" y="2804752"/>
            <a:chExt cx="495109" cy="1601159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xmlns="" id="{32207095-FFFB-4F58-A2DE-AB8D0CA82375}"/>
                </a:ext>
              </a:extLst>
            </p:cNvPr>
            <p:cNvSpPr/>
            <p:nvPr/>
          </p:nvSpPr>
          <p:spPr>
            <a:xfrm>
              <a:off x="-299935" y="2804752"/>
              <a:ext cx="495109" cy="495109"/>
            </a:xfrm>
            <a:prstGeom prst="ellipse">
              <a:avLst/>
            </a:prstGeom>
            <a:solidFill>
              <a:srgbClr val="6EE0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xmlns="" id="{3754E8AA-AC10-4049-9469-DCA8166E264A}"/>
                </a:ext>
              </a:extLst>
            </p:cNvPr>
            <p:cNvSpPr/>
            <p:nvPr/>
          </p:nvSpPr>
          <p:spPr>
            <a:xfrm>
              <a:off x="-299935" y="3356460"/>
              <a:ext cx="495109" cy="495109"/>
            </a:xfrm>
            <a:prstGeom prst="ellipse">
              <a:avLst/>
            </a:prstGeom>
            <a:solidFill>
              <a:srgbClr val="99CA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xmlns="" id="{F0FC7F77-C601-4818-B643-8E6BB88610AA}"/>
                </a:ext>
              </a:extLst>
            </p:cNvPr>
            <p:cNvSpPr/>
            <p:nvPr/>
          </p:nvSpPr>
          <p:spPr>
            <a:xfrm>
              <a:off x="-299935" y="3910802"/>
              <a:ext cx="495109" cy="495109"/>
            </a:xfrm>
            <a:prstGeom prst="ellipse">
              <a:avLst/>
            </a:prstGeom>
            <a:solidFill>
              <a:srgbClr val="6BB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4" name="Ellips 23">
            <a:extLst>
              <a:ext uri="{FF2B5EF4-FFF2-40B4-BE49-F238E27FC236}">
                <a16:creationId xmlns:a16="http://schemas.microsoft.com/office/drawing/2014/main" xmlns="" id="{32B28D91-3508-48BE-B1DA-115E0A846649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120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92BB0F9-C6FA-494D-A385-70FCCCA0A41F}"/>
              </a:ext>
            </a:extLst>
          </p:cNvPr>
          <p:cNvSpPr/>
          <p:nvPr/>
        </p:nvSpPr>
        <p:spPr>
          <a:xfrm>
            <a:off x="4045675" y="-7104"/>
            <a:ext cx="5098325" cy="516933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pic>
        <p:nvPicPr>
          <p:cNvPr id="11" name="19143368_10213022787830219_6857134158823791310_o.jpg" descr="19143368_10213022787830219_6857134158823791310_o.jpg">
            <a:extLst>
              <a:ext uri="{FF2B5EF4-FFF2-40B4-BE49-F238E27FC236}">
                <a16:creationId xmlns:a16="http://schemas.microsoft.com/office/drawing/2014/main" xmlns="" id="{AAAE1A49-3F7E-458B-AFC4-D362FFAC8A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1"/>
            <a:ext cx="4485702" cy="514349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DD232A6B-02BD-4880-B688-E55583E491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6FF14B8-861A-414C-A15E-FA4FBCFD7C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4835497" y="551521"/>
            <a:ext cx="3531960" cy="365278"/>
          </a:xfrm>
          <a:prstGeom prst="rect">
            <a:avLst/>
          </a:prstGeom>
        </p:spPr>
        <p:txBody>
          <a:bodyPr anchor="ctr"/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err="1">
                <a:solidFill>
                  <a:srgbClr val="595959"/>
                </a:solidFill>
              </a:rPr>
              <a:t>Yulia</a:t>
            </a:r>
            <a:r>
              <a:rPr lang="en-US" sz="2000" b="1" dirty="0">
                <a:solidFill>
                  <a:srgbClr val="595959"/>
                </a:solidFill>
              </a:rPr>
              <a:t> </a:t>
            </a:r>
            <a:r>
              <a:rPr lang="en-US" sz="2000" b="1" dirty="0" err="1">
                <a:solidFill>
                  <a:srgbClr val="595959"/>
                </a:solidFill>
              </a:rPr>
              <a:t>Riani</a:t>
            </a:r>
            <a:r>
              <a:rPr lang="en-US" sz="2000" b="1" dirty="0">
                <a:solidFill>
                  <a:srgbClr val="595959"/>
                </a:solidFill>
              </a:rPr>
              <a:t> &amp; </a:t>
            </a:r>
            <a:r>
              <a:rPr lang="en-US" sz="2000" b="1" dirty="0" err="1">
                <a:solidFill>
                  <a:srgbClr val="595959"/>
                </a:solidFill>
              </a:rPr>
              <a:t>Andri</a:t>
            </a:r>
            <a:r>
              <a:rPr lang="en-US" sz="2000" b="1" dirty="0">
                <a:solidFill>
                  <a:srgbClr val="595959"/>
                </a:solidFill>
              </a:rPr>
              <a:t> </a:t>
            </a:r>
            <a:r>
              <a:rPr lang="en-US" sz="2000" b="1" dirty="0" err="1">
                <a:solidFill>
                  <a:srgbClr val="595959"/>
                </a:solidFill>
              </a:rPr>
              <a:t>Wibowo</a:t>
            </a:r>
            <a:endParaRPr lang="en-US" sz="2000" b="1" dirty="0">
              <a:solidFill>
                <a:srgbClr val="595959"/>
              </a:solidFill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835497" y="1510863"/>
            <a:ext cx="3958708" cy="3224423"/>
          </a:xfrm>
          <a:prstGeom prst="rect">
            <a:avLst/>
          </a:prstGeom>
        </p:spPr>
        <p:txBody>
          <a:bodyPr>
            <a:noAutofit/>
          </a:bodyPr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3666A"/>
                </a:solidFill>
              </a:rPr>
              <a:t>Six-year journey from Consultant to Global Leadership Council members.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3666A"/>
                </a:solidFill>
              </a:rPr>
              <a:t>Use Social Media as a main tool for prospecting &amp; communication via their personal profile &amp; fan pages.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3666A"/>
                </a:solidFill>
              </a:rPr>
              <a:t>Online recognition &amp; appreciation.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3666A"/>
                </a:solidFill>
              </a:rPr>
              <a:t>Story-telling, Emojis &amp; high-quality pictures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 sz="1600"/>
            </a:pPr>
            <a:r>
              <a:rPr lang="en-GB" sz="1200" dirty="0">
                <a:solidFill>
                  <a:srgbClr val="63666A"/>
                </a:solidFill>
              </a:rPr>
              <a:t>Use WhatsApp for daily communication &amp; training.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 sz="1600"/>
            </a:pPr>
            <a:r>
              <a:rPr lang="en-GB" sz="1200" dirty="0">
                <a:solidFill>
                  <a:srgbClr val="63666A"/>
                </a:solidFill>
              </a:rPr>
              <a:t>Create different chat groups for PG, Core Team &amp; leaders at a certain level.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3666A"/>
                </a:solidFill>
              </a:rPr>
              <a:t>Balance of offline &amp; online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63666A"/>
              </a:solidFill>
            </a:endParaRPr>
          </a:p>
        </p:txBody>
      </p:sp>
      <p:sp>
        <p:nvSpPr>
          <p:cNvPr id="12" name="Text Placeholder 11"/>
          <p:cNvSpPr txBox="1">
            <a:spLocks/>
          </p:cNvSpPr>
          <p:nvPr/>
        </p:nvSpPr>
        <p:spPr>
          <a:xfrm>
            <a:off x="4835497" y="916799"/>
            <a:ext cx="3665638" cy="417311"/>
          </a:xfrm>
          <a:prstGeom prst="rect">
            <a:avLst/>
          </a:prstGeom>
        </p:spPr>
        <p:txBody>
          <a:bodyPr/>
          <a:lstStyle>
            <a:lvl1pPr marL="202406" indent="-202406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spcAft>
                <a:spcPts val="675"/>
              </a:spcAft>
              <a:buSzPct val="100000"/>
              <a:buFontTx/>
              <a:buBlip>
                <a:blip r:embed="rId4"/>
              </a:buBlip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63666A"/>
                </a:solidFill>
              </a:rPr>
              <a:t>TOP LEADERS, INDONESIA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xmlns="" id="{DD89FFB2-FB01-4EC9-943D-36E2349F3CB3}"/>
              </a:ext>
            </a:extLst>
          </p:cNvPr>
          <p:cNvGrpSpPr/>
          <p:nvPr/>
        </p:nvGrpSpPr>
        <p:grpSpPr>
          <a:xfrm>
            <a:off x="-443866" y="93978"/>
            <a:ext cx="375400" cy="1428120"/>
            <a:chOff x="-781343" y="290679"/>
            <a:chExt cx="375400" cy="142812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xmlns="" id="{18AE504E-ED99-42D0-9123-A4281FA815E2}"/>
                </a:ext>
              </a:extLst>
            </p:cNvPr>
            <p:cNvSpPr/>
            <p:nvPr/>
          </p:nvSpPr>
          <p:spPr>
            <a:xfrm>
              <a:off x="-748907" y="290679"/>
              <a:ext cx="342964" cy="342964"/>
            </a:xfrm>
            <a:prstGeom prst="ellipse">
              <a:avLst/>
            </a:prstGeom>
            <a:solidFill>
              <a:srgbClr val="A4A4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xmlns="" id="{0D20BF75-4CBC-4F94-BE5E-8C1D045D6FDE}"/>
                </a:ext>
              </a:extLst>
            </p:cNvPr>
            <p:cNvSpPr/>
            <p:nvPr/>
          </p:nvSpPr>
          <p:spPr>
            <a:xfrm>
              <a:off x="-763464" y="657812"/>
              <a:ext cx="342963" cy="342963"/>
            </a:xfrm>
            <a:prstGeom prst="ellipse">
              <a:avLst/>
            </a:prstGeom>
            <a:solidFill>
              <a:srgbClr val="CEF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xmlns="" id="{7B910B39-C6F8-4C28-A594-72F47718072A}"/>
                </a:ext>
              </a:extLst>
            </p:cNvPr>
            <p:cNvSpPr/>
            <p:nvPr/>
          </p:nvSpPr>
          <p:spPr>
            <a:xfrm>
              <a:off x="-766785" y="1020476"/>
              <a:ext cx="337477" cy="337477"/>
            </a:xfrm>
            <a:prstGeom prst="ellipse">
              <a:avLst/>
            </a:prstGeom>
            <a:solidFill>
              <a:srgbClr val="AADDD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Ellips 19">
              <a:extLst>
                <a:ext uri="{FF2B5EF4-FFF2-40B4-BE49-F238E27FC236}">
                  <a16:creationId xmlns:a16="http://schemas.microsoft.com/office/drawing/2014/main" xmlns="" id="{3202A7BF-1B04-4243-B5C5-1F39E4EA0FEC}"/>
                </a:ext>
              </a:extLst>
            </p:cNvPr>
            <p:cNvSpPr/>
            <p:nvPr/>
          </p:nvSpPr>
          <p:spPr>
            <a:xfrm>
              <a:off x="-781343" y="1381322"/>
              <a:ext cx="337477" cy="337477"/>
            </a:xfrm>
            <a:prstGeom prst="ellipse">
              <a:avLst/>
            </a:prstGeom>
            <a:solidFill>
              <a:srgbClr val="7FBE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xmlns="" id="{F7524BFE-B03C-456A-834C-5BB17F0FD011}"/>
              </a:ext>
            </a:extLst>
          </p:cNvPr>
          <p:cNvGrpSpPr/>
          <p:nvPr/>
        </p:nvGrpSpPr>
        <p:grpSpPr>
          <a:xfrm>
            <a:off x="-457100" y="1677407"/>
            <a:ext cx="356878" cy="1154127"/>
            <a:chOff x="-299935" y="2804752"/>
            <a:chExt cx="495109" cy="1601159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xmlns="" id="{9261FAD5-52B2-4D30-B6BC-4B73AF2D5566}"/>
                </a:ext>
              </a:extLst>
            </p:cNvPr>
            <p:cNvSpPr/>
            <p:nvPr/>
          </p:nvSpPr>
          <p:spPr>
            <a:xfrm>
              <a:off x="-299935" y="2804752"/>
              <a:ext cx="495109" cy="495109"/>
            </a:xfrm>
            <a:prstGeom prst="ellipse">
              <a:avLst/>
            </a:prstGeom>
            <a:solidFill>
              <a:srgbClr val="6EE0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xmlns="" id="{B728DB66-B230-4D9C-9C56-89D8724A8541}"/>
                </a:ext>
              </a:extLst>
            </p:cNvPr>
            <p:cNvSpPr/>
            <p:nvPr/>
          </p:nvSpPr>
          <p:spPr>
            <a:xfrm>
              <a:off x="-299935" y="3356460"/>
              <a:ext cx="495109" cy="495109"/>
            </a:xfrm>
            <a:prstGeom prst="ellipse">
              <a:avLst/>
            </a:prstGeom>
            <a:solidFill>
              <a:srgbClr val="99CA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Ellips 23">
              <a:extLst>
                <a:ext uri="{FF2B5EF4-FFF2-40B4-BE49-F238E27FC236}">
                  <a16:creationId xmlns:a16="http://schemas.microsoft.com/office/drawing/2014/main" xmlns="" id="{6C9AFC5F-45CA-494D-8084-AA5244A42C11}"/>
                </a:ext>
              </a:extLst>
            </p:cNvPr>
            <p:cNvSpPr/>
            <p:nvPr/>
          </p:nvSpPr>
          <p:spPr>
            <a:xfrm>
              <a:off x="-299935" y="3910802"/>
              <a:ext cx="495109" cy="495109"/>
            </a:xfrm>
            <a:prstGeom prst="ellipse">
              <a:avLst/>
            </a:prstGeom>
            <a:solidFill>
              <a:srgbClr val="6BB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5" name="Ellips 24">
            <a:extLst>
              <a:ext uri="{FF2B5EF4-FFF2-40B4-BE49-F238E27FC236}">
                <a16:creationId xmlns:a16="http://schemas.microsoft.com/office/drawing/2014/main" xmlns="" id="{7632ACA8-B865-4D17-9D17-CB29E8118D31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0830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8564713-250E-2844-B233-868FB909E7A2}"/>
              </a:ext>
            </a:extLst>
          </p:cNvPr>
          <p:cNvSpPr/>
          <p:nvPr/>
        </p:nvSpPr>
        <p:spPr>
          <a:xfrm>
            <a:off x="-1" y="-7104"/>
            <a:ext cx="4701559" cy="516933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DD232A6B-02BD-4880-B688-E55583E491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6FF14B8-861A-414C-A15E-FA4FBCFD7C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66698A4-9E13-5649-BF27-DFB352757A5D}"/>
              </a:ext>
            </a:extLst>
          </p:cNvPr>
          <p:cNvGrpSpPr/>
          <p:nvPr/>
        </p:nvGrpSpPr>
        <p:grpSpPr>
          <a:xfrm>
            <a:off x="310616" y="551521"/>
            <a:ext cx="4261384" cy="3930471"/>
            <a:chOff x="4619380" y="551521"/>
            <a:chExt cx="4261384" cy="3930471"/>
          </a:xfrm>
        </p:grpSpPr>
        <p:sp>
          <p:nvSpPr>
            <p:cNvPr id="9" name="Text Placeholder 7"/>
            <p:cNvSpPr txBox="1">
              <a:spLocks/>
            </p:cNvSpPr>
            <p:nvPr/>
          </p:nvSpPr>
          <p:spPr>
            <a:xfrm>
              <a:off x="4619380" y="551521"/>
              <a:ext cx="3531960" cy="365278"/>
            </a:xfrm>
            <a:prstGeom prst="rect">
              <a:avLst/>
            </a:prstGeom>
          </p:spPr>
          <p:txBody>
            <a:bodyPr anchor="ctr"/>
            <a:lstStyle>
              <a:lvl1pPr marL="202406" indent="-202406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>
                  <a:solidFill>
                    <a:srgbClr val="595959"/>
                  </a:solidFill>
                </a:rPr>
                <a:t>Albina &amp; Irek </a:t>
              </a:r>
              <a:r>
                <a:rPr lang="en-US" sz="2000" b="1" dirty="0" err="1">
                  <a:solidFill>
                    <a:srgbClr val="595959"/>
                  </a:solidFill>
                </a:rPr>
                <a:t>Khafizovy</a:t>
              </a:r>
              <a:endParaRPr lang="en-US" sz="2000" b="1" dirty="0">
                <a:solidFill>
                  <a:srgbClr val="595959"/>
                </a:solidFill>
              </a:endParaRPr>
            </a:p>
          </p:txBody>
        </p:sp>
        <p:sp>
          <p:nvSpPr>
            <p:cNvPr id="10" name="Text Placeholder 3"/>
            <p:cNvSpPr txBox="1">
              <a:spLocks/>
            </p:cNvSpPr>
            <p:nvPr/>
          </p:nvSpPr>
          <p:spPr>
            <a:xfrm>
              <a:off x="4619380" y="1510863"/>
              <a:ext cx="4261384" cy="297112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02406" indent="-202406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19 years with </a:t>
              </a:r>
              <a:r>
                <a:rPr lang="en-US" sz="1200" dirty="0" err="1">
                  <a:solidFill>
                    <a:srgbClr val="63666A"/>
                  </a:solidFill>
                </a:rPr>
                <a:t>Oriflame</a:t>
              </a:r>
              <a:r>
                <a:rPr lang="en-US" sz="1200" dirty="0">
                  <a:solidFill>
                    <a:srgbClr val="63666A"/>
                  </a:solidFill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Working online since 2016.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Prospect in social media (mostly Instagram).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Recruitment website, webinars for recruitment.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Use Messenger for keeping network active.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Segment communication in Messenger groups.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Strong training system on team website, segmented by consultant levels &amp; activity.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63666A"/>
                  </a:solidFill>
                </a:rPr>
                <a:t>EVERY quarter – major, motivational offline network meeting.</a:t>
              </a:r>
            </a:p>
          </p:txBody>
        </p:sp>
        <p:sp>
          <p:nvSpPr>
            <p:cNvPr id="12" name="Text Placeholder 11"/>
            <p:cNvSpPr txBox="1">
              <a:spLocks/>
            </p:cNvSpPr>
            <p:nvPr/>
          </p:nvSpPr>
          <p:spPr>
            <a:xfrm>
              <a:off x="4619380" y="916799"/>
              <a:ext cx="3665638" cy="417311"/>
            </a:xfrm>
            <a:prstGeom prst="rect">
              <a:avLst/>
            </a:prstGeom>
          </p:spPr>
          <p:txBody>
            <a:bodyPr/>
            <a:lstStyle>
              <a:lvl1pPr marL="202406" indent="-202406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spcAft>
                  <a:spcPts val="675"/>
                </a:spcAft>
                <a:buSzPct val="100000"/>
                <a:buFontTx/>
                <a:buBlip>
                  <a:blip r:embed="rId3"/>
                </a:buBlip>
                <a:defRPr sz="12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b="1" dirty="0">
                  <a:solidFill>
                    <a:srgbClr val="63666A"/>
                  </a:solidFill>
                </a:rPr>
                <a:t>TOP LEADERS, RUSSIA</a:t>
              </a:r>
            </a:p>
          </p:txBody>
        </p:sp>
      </p:grpSp>
      <p:pic>
        <p:nvPicPr>
          <p:cNvPr id="11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55"/>
          <a:stretch/>
        </p:blipFill>
        <p:spPr>
          <a:xfrm flipH="1">
            <a:off x="4701558" y="0"/>
            <a:ext cx="4442442" cy="5213042"/>
          </a:xfrm>
          <a:prstGeom prst="rect">
            <a:avLst/>
          </a:prstGeom>
          <a:ln w="38100">
            <a:noFill/>
          </a:ln>
          <a:effectLst/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xmlns="" id="{3466739A-3B1E-40CA-81E7-128F323C2995}"/>
              </a:ext>
            </a:extLst>
          </p:cNvPr>
          <p:cNvGrpSpPr/>
          <p:nvPr/>
        </p:nvGrpSpPr>
        <p:grpSpPr>
          <a:xfrm>
            <a:off x="-443866" y="93978"/>
            <a:ext cx="375400" cy="1428120"/>
            <a:chOff x="-781343" y="290679"/>
            <a:chExt cx="375400" cy="142812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xmlns="" id="{D6E365BD-6687-4C58-8AE2-E4634A3B4DA4}"/>
                </a:ext>
              </a:extLst>
            </p:cNvPr>
            <p:cNvSpPr/>
            <p:nvPr/>
          </p:nvSpPr>
          <p:spPr>
            <a:xfrm>
              <a:off x="-748907" y="290679"/>
              <a:ext cx="342964" cy="342964"/>
            </a:xfrm>
            <a:prstGeom prst="ellipse">
              <a:avLst/>
            </a:prstGeom>
            <a:solidFill>
              <a:srgbClr val="A4A4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xmlns="" id="{87BCF40A-95EA-419C-BE20-8025C6A3B5EB}"/>
                </a:ext>
              </a:extLst>
            </p:cNvPr>
            <p:cNvSpPr/>
            <p:nvPr/>
          </p:nvSpPr>
          <p:spPr>
            <a:xfrm>
              <a:off x="-763464" y="657812"/>
              <a:ext cx="342963" cy="342963"/>
            </a:xfrm>
            <a:prstGeom prst="ellipse">
              <a:avLst/>
            </a:prstGeom>
            <a:solidFill>
              <a:srgbClr val="CEF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xmlns="" id="{3831D47E-EC8E-41F6-9B41-F19CBDF6AC48}"/>
                </a:ext>
              </a:extLst>
            </p:cNvPr>
            <p:cNvSpPr/>
            <p:nvPr/>
          </p:nvSpPr>
          <p:spPr>
            <a:xfrm>
              <a:off x="-766785" y="1020476"/>
              <a:ext cx="337477" cy="337477"/>
            </a:xfrm>
            <a:prstGeom prst="ellipse">
              <a:avLst/>
            </a:prstGeom>
            <a:solidFill>
              <a:srgbClr val="AADDD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Ellips 19">
              <a:extLst>
                <a:ext uri="{FF2B5EF4-FFF2-40B4-BE49-F238E27FC236}">
                  <a16:creationId xmlns:a16="http://schemas.microsoft.com/office/drawing/2014/main" xmlns="" id="{1DBC8642-EB71-4522-A711-EFA9E65BC5D5}"/>
                </a:ext>
              </a:extLst>
            </p:cNvPr>
            <p:cNvSpPr/>
            <p:nvPr/>
          </p:nvSpPr>
          <p:spPr>
            <a:xfrm>
              <a:off x="-781343" y="1381322"/>
              <a:ext cx="337477" cy="337477"/>
            </a:xfrm>
            <a:prstGeom prst="ellipse">
              <a:avLst/>
            </a:prstGeom>
            <a:solidFill>
              <a:srgbClr val="7FBE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xmlns="" id="{7127EA2B-0690-4133-90FA-1F3149CF697F}"/>
              </a:ext>
            </a:extLst>
          </p:cNvPr>
          <p:cNvGrpSpPr/>
          <p:nvPr/>
        </p:nvGrpSpPr>
        <p:grpSpPr>
          <a:xfrm>
            <a:off x="-457100" y="1677407"/>
            <a:ext cx="356878" cy="1154127"/>
            <a:chOff x="-299935" y="2804752"/>
            <a:chExt cx="495109" cy="1601159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xmlns="" id="{1053D0F7-74C4-46D5-B706-13D60D8BCBC8}"/>
                </a:ext>
              </a:extLst>
            </p:cNvPr>
            <p:cNvSpPr/>
            <p:nvPr/>
          </p:nvSpPr>
          <p:spPr>
            <a:xfrm>
              <a:off x="-299935" y="2804752"/>
              <a:ext cx="495109" cy="495109"/>
            </a:xfrm>
            <a:prstGeom prst="ellipse">
              <a:avLst/>
            </a:prstGeom>
            <a:solidFill>
              <a:srgbClr val="6EE0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xmlns="" id="{DB93AAFE-D550-4D4F-842E-E1E0B98E19DC}"/>
                </a:ext>
              </a:extLst>
            </p:cNvPr>
            <p:cNvSpPr/>
            <p:nvPr/>
          </p:nvSpPr>
          <p:spPr>
            <a:xfrm>
              <a:off x="-299935" y="3356460"/>
              <a:ext cx="495109" cy="495109"/>
            </a:xfrm>
            <a:prstGeom prst="ellipse">
              <a:avLst/>
            </a:prstGeom>
            <a:solidFill>
              <a:srgbClr val="99CA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Ellips 23">
              <a:extLst>
                <a:ext uri="{FF2B5EF4-FFF2-40B4-BE49-F238E27FC236}">
                  <a16:creationId xmlns:a16="http://schemas.microsoft.com/office/drawing/2014/main" xmlns="" id="{2511CC60-8844-48FA-A1DC-334676C933C5}"/>
                </a:ext>
              </a:extLst>
            </p:cNvPr>
            <p:cNvSpPr/>
            <p:nvPr/>
          </p:nvSpPr>
          <p:spPr>
            <a:xfrm>
              <a:off x="-299935" y="3910802"/>
              <a:ext cx="495109" cy="495109"/>
            </a:xfrm>
            <a:prstGeom prst="ellipse">
              <a:avLst/>
            </a:prstGeom>
            <a:solidFill>
              <a:srgbClr val="6BB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5" name="Ellips 24">
            <a:extLst>
              <a:ext uri="{FF2B5EF4-FFF2-40B4-BE49-F238E27FC236}">
                <a16:creationId xmlns:a16="http://schemas.microsoft.com/office/drawing/2014/main" xmlns="" id="{4B38B9EF-7EBE-4279-A37F-EACF68A164B2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7927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571751"/>
            <a:ext cx="3080084" cy="257175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471554C-8193-40FC-ABCF-6A73EB0E71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0857CC7-ECD1-4F75-84A0-DC2872B18D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6DC7D-8A30-EF46-8940-DF5F18ABB85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9C4A272-1588-4930-AB82-1A7466482DD0}"/>
              </a:ext>
            </a:extLst>
          </p:cNvPr>
          <p:cNvSpPr txBox="1"/>
          <p:nvPr/>
        </p:nvSpPr>
        <p:spPr>
          <a:xfrm>
            <a:off x="512234" y="-2937163"/>
            <a:ext cx="8398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80084" y="0"/>
            <a:ext cx="3015916" cy="257175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571751"/>
            <a:ext cx="3080084" cy="257175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763" y="2986205"/>
            <a:ext cx="27318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63666A"/>
                </a:solidFill>
              </a:rPr>
              <a:t>They FOLLOW the three SARPIO KEY PRINCIPLES – Recruitment,                      Developing Leadership &amp; Keep The Network Active </a:t>
            </a:r>
          </a:p>
        </p:txBody>
      </p:sp>
      <p:sp>
        <p:nvSpPr>
          <p:cNvPr id="8" name="Rectangle 7"/>
          <p:cNvSpPr/>
          <p:nvPr/>
        </p:nvSpPr>
        <p:spPr>
          <a:xfrm>
            <a:off x="3143082" y="870376"/>
            <a:ext cx="2889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63666A"/>
                </a:solidFill>
              </a:rPr>
              <a:t>They COMBINE ONLINE and OFFLINE methods and tools</a:t>
            </a:r>
            <a:br>
              <a:rPr lang="en-US" sz="1600" dirty="0">
                <a:solidFill>
                  <a:srgbClr val="63666A"/>
                </a:solidFill>
              </a:rPr>
            </a:br>
            <a:endParaRPr lang="en-US" sz="1600" dirty="0">
              <a:solidFill>
                <a:srgbClr val="63666A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70123" y="3109316"/>
            <a:ext cx="27318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63666A"/>
                </a:solidFill>
              </a:rPr>
              <a:t>SOCIAL MEDIA is a </a:t>
            </a:r>
            <a:br>
              <a:rPr lang="en-US" sz="1600" dirty="0">
                <a:solidFill>
                  <a:srgbClr val="63666A"/>
                </a:solidFill>
              </a:rPr>
            </a:br>
            <a:r>
              <a:rPr lang="en-US" sz="1600" dirty="0">
                <a:solidFill>
                  <a:srgbClr val="63666A"/>
                </a:solidFill>
              </a:rPr>
              <a:t>main source to meet new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63666A"/>
              </a:solidFill>
            </a:endParaRPr>
          </a:p>
          <a:p>
            <a:r>
              <a:rPr lang="en-US" sz="1600" dirty="0">
                <a:solidFill>
                  <a:srgbClr val="63666A"/>
                </a:solidFill>
              </a:rPr>
              <a:t>Focus on DAILY online TRAININGS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xmlns="" id="{C4EF4CD0-E853-4EC0-8720-D6BEB62EF2A3}"/>
              </a:ext>
            </a:extLst>
          </p:cNvPr>
          <p:cNvGrpSpPr/>
          <p:nvPr/>
        </p:nvGrpSpPr>
        <p:grpSpPr>
          <a:xfrm>
            <a:off x="-617008" y="436942"/>
            <a:ext cx="375400" cy="1428120"/>
            <a:chOff x="-781343" y="290679"/>
            <a:chExt cx="375400" cy="1428120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xmlns="" id="{B34D7865-C6BD-41B0-8D7C-46F110C38016}"/>
                </a:ext>
              </a:extLst>
            </p:cNvPr>
            <p:cNvSpPr/>
            <p:nvPr/>
          </p:nvSpPr>
          <p:spPr>
            <a:xfrm>
              <a:off x="-748907" y="290679"/>
              <a:ext cx="342964" cy="342964"/>
            </a:xfrm>
            <a:prstGeom prst="ellipse">
              <a:avLst/>
            </a:prstGeom>
            <a:solidFill>
              <a:srgbClr val="A4A4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xmlns="" id="{C232CFF7-0FD2-409F-A9C6-52D3CAB51D64}"/>
                </a:ext>
              </a:extLst>
            </p:cNvPr>
            <p:cNvSpPr/>
            <p:nvPr/>
          </p:nvSpPr>
          <p:spPr>
            <a:xfrm>
              <a:off x="-763464" y="657812"/>
              <a:ext cx="342963" cy="342963"/>
            </a:xfrm>
            <a:prstGeom prst="ellipse">
              <a:avLst/>
            </a:prstGeom>
            <a:solidFill>
              <a:srgbClr val="CEF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Ellips 16">
              <a:extLst>
                <a:ext uri="{FF2B5EF4-FFF2-40B4-BE49-F238E27FC236}">
                  <a16:creationId xmlns:a16="http://schemas.microsoft.com/office/drawing/2014/main" xmlns="" id="{4D7955DD-02E4-4024-9089-41328F0E7BDE}"/>
                </a:ext>
              </a:extLst>
            </p:cNvPr>
            <p:cNvSpPr/>
            <p:nvPr/>
          </p:nvSpPr>
          <p:spPr>
            <a:xfrm>
              <a:off x="-766785" y="1020476"/>
              <a:ext cx="337477" cy="337477"/>
            </a:xfrm>
            <a:prstGeom prst="ellipse">
              <a:avLst/>
            </a:prstGeom>
            <a:solidFill>
              <a:srgbClr val="AADDD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xmlns="" id="{217ACDA9-7770-4A5E-AFC8-12E86CD03BCA}"/>
                </a:ext>
              </a:extLst>
            </p:cNvPr>
            <p:cNvSpPr/>
            <p:nvPr/>
          </p:nvSpPr>
          <p:spPr>
            <a:xfrm>
              <a:off x="-781343" y="1381322"/>
              <a:ext cx="337477" cy="337477"/>
            </a:xfrm>
            <a:prstGeom prst="ellipse">
              <a:avLst/>
            </a:prstGeom>
            <a:solidFill>
              <a:srgbClr val="7FBE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xmlns="" id="{F141A494-C873-4FA1-9DAE-B8A72E768B25}"/>
              </a:ext>
            </a:extLst>
          </p:cNvPr>
          <p:cNvGrpSpPr/>
          <p:nvPr/>
        </p:nvGrpSpPr>
        <p:grpSpPr>
          <a:xfrm>
            <a:off x="-613044" y="2215253"/>
            <a:ext cx="356878" cy="1154127"/>
            <a:chOff x="-299935" y="2804752"/>
            <a:chExt cx="495109" cy="1601159"/>
          </a:xfrm>
        </p:grpSpPr>
        <p:sp>
          <p:nvSpPr>
            <p:cNvPr id="20" name="Ellips 19">
              <a:extLst>
                <a:ext uri="{FF2B5EF4-FFF2-40B4-BE49-F238E27FC236}">
                  <a16:creationId xmlns:a16="http://schemas.microsoft.com/office/drawing/2014/main" xmlns="" id="{582A33F8-22C0-43C6-9C45-1E3B259FBE33}"/>
                </a:ext>
              </a:extLst>
            </p:cNvPr>
            <p:cNvSpPr/>
            <p:nvPr/>
          </p:nvSpPr>
          <p:spPr>
            <a:xfrm>
              <a:off x="-299935" y="2804752"/>
              <a:ext cx="495109" cy="495109"/>
            </a:xfrm>
            <a:prstGeom prst="ellipse">
              <a:avLst/>
            </a:prstGeom>
            <a:solidFill>
              <a:srgbClr val="6EE0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Ellips 20">
              <a:extLst>
                <a:ext uri="{FF2B5EF4-FFF2-40B4-BE49-F238E27FC236}">
                  <a16:creationId xmlns:a16="http://schemas.microsoft.com/office/drawing/2014/main" xmlns="" id="{E2E18BCF-C1BA-4C60-8FB3-B63433DA4FC2}"/>
                </a:ext>
              </a:extLst>
            </p:cNvPr>
            <p:cNvSpPr/>
            <p:nvPr/>
          </p:nvSpPr>
          <p:spPr>
            <a:xfrm>
              <a:off x="-299935" y="3356460"/>
              <a:ext cx="495109" cy="495109"/>
            </a:xfrm>
            <a:prstGeom prst="ellipse">
              <a:avLst/>
            </a:prstGeom>
            <a:solidFill>
              <a:srgbClr val="99CA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xmlns="" id="{835850E5-EF30-4E1B-ADFE-00667F780B0B}"/>
                </a:ext>
              </a:extLst>
            </p:cNvPr>
            <p:cNvSpPr/>
            <p:nvPr/>
          </p:nvSpPr>
          <p:spPr>
            <a:xfrm>
              <a:off x="-299935" y="3910802"/>
              <a:ext cx="495109" cy="495109"/>
            </a:xfrm>
            <a:prstGeom prst="ellipse">
              <a:avLst/>
            </a:prstGeom>
            <a:solidFill>
              <a:srgbClr val="6BB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3" name="Ellips 22">
            <a:extLst>
              <a:ext uri="{FF2B5EF4-FFF2-40B4-BE49-F238E27FC236}">
                <a16:creationId xmlns:a16="http://schemas.microsoft.com/office/drawing/2014/main" xmlns="" id="{B9507CFB-AF02-45D7-A233-948839594F9C}"/>
              </a:ext>
            </a:extLst>
          </p:cNvPr>
          <p:cNvSpPr/>
          <p:nvPr/>
        </p:nvSpPr>
        <p:spPr>
          <a:xfrm>
            <a:off x="-598487" y="3461906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6390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xmlns="" id="{0E27D5D8-D5AE-4FB3-92C6-F18B7BB6033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9CA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B42211-5766-304E-8A5B-0F51EA1AA54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2"/>
          </p:nvPr>
        </p:nvSpPr>
        <p:spPr>
          <a:xfrm>
            <a:off x="723013" y="2649173"/>
            <a:ext cx="7740501" cy="732290"/>
          </a:xfrm>
        </p:spPr>
        <p:txBody>
          <a:bodyPr/>
          <a:lstStyle/>
          <a:p>
            <a:r>
              <a:rPr lang="en-US" b="1" dirty="0">
                <a:solidFill>
                  <a:srgbClr val="CEFFBB"/>
                </a:solidFill>
              </a:rPr>
              <a:t>DIGITAL SARPIO CHECKLIST </a:t>
            </a:r>
          </a:p>
          <a:p>
            <a:r>
              <a:rPr lang="en-US" sz="2800" dirty="0">
                <a:solidFill>
                  <a:srgbClr val="CEFFBB"/>
                </a:solidFill>
              </a:rPr>
              <a:t/>
            </a:r>
            <a:br>
              <a:rPr lang="en-US" sz="2800" dirty="0">
                <a:solidFill>
                  <a:srgbClr val="CEFFBB"/>
                </a:solidFill>
              </a:rPr>
            </a:br>
            <a:endParaRPr lang="en-US" sz="2800" b="0" dirty="0">
              <a:solidFill>
                <a:srgbClr val="CEFFBB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48E07CB7-6F00-4642-9A67-203EEC8EF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970319"/>
            <a:ext cx="2895600" cy="173182"/>
          </a:xfrm>
        </p:spPr>
        <p:txBody>
          <a:bodyPr/>
          <a:lstStyle/>
          <a:p>
            <a:r>
              <a:rPr lang="en-US"/>
              <a:t>Copyright ©2018 by Oriflame Holding AG</a:t>
            </a:r>
            <a:endParaRPr lang="en-US" dirty="0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xmlns="" id="{DAE17448-3CEE-4E28-98F6-652B94194EC4}"/>
              </a:ext>
            </a:extLst>
          </p:cNvPr>
          <p:cNvSpPr/>
          <p:nvPr/>
        </p:nvSpPr>
        <p:spPr>
          <a:xfrm>
            <a:off x="-471585" y="3024584"/>
            <a:ext cx="356879" cy="356879"/>
          </a:xfrm>
          <a:prstGeom prst="ellipse">
            <a:avLst/>
          </a:prstGeom>
          <a:solidFill>
            <a:srgbClr val="CE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5734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7BA609D0-AEAD-4BB2-9F9B-31FBB81AA5D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EE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AADDD3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D053C479-7176-40AB-9E65-262897A1C96A}"/>
              </a:ext>
            </a:extLst>
          </p:cNvPr>
          <p:cNvSpPr/>
          <p:nvPr/>
        </p:nvSpPr>
        <p:spPr>
          <a:xfrm>
            <a:off x="87937" y="2077516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Brand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8750B110-5130-4D31-8B5B-8A9D4C9E97E6}"/>
              </a:ext>
            </a:extLst>
          </p:cNvPr>
          <p:cNvSpPr/>
          <p:nvPr/>
        </p:nvSpPr>
        <p:spPr>
          <a:xfrm>
            <a:off x="1054614" y="553652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Audience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E94B2C0B-70DB-4C0C-AF1D-DEF9C08265AA}"/>
              </a:ext>
            </a:extLst>
          </p:cNvPr>
          <p:cNvSpPr/>
          <p:nvPr/>
        </p:nvSpPr>
        <p:spPr>
          <a:xfrm>
            <a:off x="1054613" y="3974563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Platform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044C42BE-FC54-4B5D-95AB-EECBD9166C3F}"/>
              </a:ext>
            </a:extLst>
          </p:cNvPr>
          <p:cNvSpPr/>
          <p:nvPr/>
        </p:nvSpPr>
        <p:spPr>
          <a:xfrm>
            <a:off x="2021290" y="2077516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 Profile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F6EF48C0-E301-4F6F-B85A-1C1F904CE631}"/>
              </a:ext>
            </a:extLst>
          </p:cNvPr>
          <p:cNvSpPr/>
          <p:nvPr/>
        </p:nvSpPr>
        <p:spPr>
          <a:xfrm>
            <a:off x="3129070" y="544550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Calendar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8E7C7EFD-0924-4FCF-BB93-9C9928F3DE02}"/>
              </a:ext>
            </a:extLst>
          </p:cNvPr>
          <p:cNvSpPr/>
          <p:nvPr/>
        </p:nvSpPr>
        <p:spPr>
          <a:xfrm>
            <a:off x="3129070" y="3974563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for Adverts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34DA8641-5383-4C8E-8B54-C3CBB9B026C3}"/>
              </a:ext>
            </a:extLst>
          </p:cNvPr>
          <p:cNvSpPr/>
          <p:nvPr/>
        </p:nvSpPr>
        <p:spPr>
          <a:xfrm>
            <a:off x="4233859" y="2077516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 to Recruit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9E52E78D-4889-4A53-97B0-4246AAE5CE73}"/>
              </a:ext>
            </a:extLst>
          </p:cNvPr>
          <p:cNvSpPr/>
          <p:nvPr/>
        </p:nvSpPr>
        <p:spPr>
          <a:xfrm>
            <a:off x="5359028" y="553652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Landing Page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DB3ECEF2-2A64-4174-B545-083E7E467FCC}"/>
              </a:ext>
            </a:extLst>
          </p:cNvPr>
          <p:cNvSpPr/>
          <p:nvPr/>
        </p:nvSpPr>
        <p:spPr>
          <a:xfrm>
            <a:off x="5359028" y="3974563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</a:p>
          <a:p>
            <a:pPr algn="ctr"/>
            <a:r>
              <a:rPr lang="en-IN" sz="9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OOM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xmlns="" id="{53445FE4-2407-4B52-B3E4-5FE7115F5743}"/>
              </a:ext>
            </a:extLst>
          </p:cNvPr>
          <p:cNvSpPr/>
          <p:nvPr/>
        </p:nvSpPr>
        <p:spPr>
          <a:xfrm>
            <a:off x="6325705" y="2094561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Team</a:t>
            </a:r>
            <a:endParaRPr lang="en-IN" sz="9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34FE62A0-EB83-404B-8ED5-3302359319B0}"/>
              </a:ext>
            </a:extLst>
          </p:cNvPr>
          <p:cNvSpPr/>
          <p:nvPr/>
        </p:nvSpPr>
        <p:spPr>
          <a:xfrm>
            <a:off x="7588986" y="544550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Calendar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xmlns="" id="{F414DB5D-5345-453E-8919-06940B1B6DCD}"/>
              </a:ext>
            </a:extLst>
          </p:cNvPr>
          <p:cNvSpPr/>
          <p:nvPr/>
        </p:nvSpPr>
        <p:spPr>
          <a:xfrm>
            <a:off x="7588986" y="3974563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 Communication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9920011A-AEC0-453D-8829-F7E26042F020}"/>
              </a:ext>
            </a:extLst>
          </p:cNvPr>
          <p:cNvSpPr/>
          <p:nvPr/>
        </p:nvSpPr>
        <p:spPr>
          <a:xfrm>
            <a:off x="8099349" y="2068414"/>
            <a:ext cx="966677" cy="8767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B1B1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Calendar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CA1436-7F4C-43F8-93A3-4DC0D9F4E729}"/>
              </a:ext>
            </a:extLst>
          </p:cNvPr>
          <p:cNvSpPr txBox="1"/>
          <p:nvPr/>
        </p:nvSpPr>
        <p:spPr>
          <a:xfrm>
            <a:off x="-46741" y="1945303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C18F11C-58AB-4336-9396-8F5308CD09CC}"/>
              </a:ext>
            </a:extLst>
          </p:cNvPr>
          <p:cNvSpPr txBox="1"/>
          <p:nvPr/>
        </p:nvSpPr>
        <p:spPr>
          <a:xfrm>
            <a:off x="908633" y="544550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C21ED81-6655-4B79-B491-5AF82CB7FE3B}"/>
              </a:ext>
            </a:extLst>
          </p:cNvPr>
          <p:cNvSpPr txBox="1"/>
          <p:nvPr/>
        </p:nvSpPr>
        <p:spPr>
          <a:xfrm>
            <a:off x="908633" y="3974563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B85D6C6-06F4-47F8-AC63-DB37929E555F}"/>
              </a:ext>
            </a:extLst>
          </p:cNvPr>
          <p:cNvSpPr txBox="1"/>
          <p:nvPr/>
        </p:nvSpPr>
        <p:spPr>
          <a:xfrm>
            <a:off x="1932683" y="1954405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FEBE081-D649-43E5-8F1B-33415BD70E9F}"/>
              </a:ext>
            </a:extLst>
          </p:cNvPr>
          <p:cNvSpPr txBox="1"/>
          <p:nvPr/>
        </p:nvSpPr>
        <p:spPr>
          <a:xfrm>
            <a:off x="3023854" y="544549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57D2D6A-EFD0-4FDB-9AEE-080F202E2526}"/>
              </a:ext>
            </a:extLst>
          </p:cNvPr>
          <p:cNvSpPr txBox="1"/>
          <p:nvPr/>
        </p:nvSpPr>
        <p:spPr>
          <a:xfrm>
            <a:off x="3023853" y="3974562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748637C-DEE8-4913-ABC1-C2D1916B20F0}"/>
              </a:ext>
            </a:extLst>
          </p:cNvPr>
          <p:cNvSpPr txBox="1"/>
          <p:nvPr/>
        </p:nvSpPr>
        <p:spPr>
          <a:xfrm>
            <a:off x="4116011" y="1971450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477E6A6-5E8C-4AB2-BDBE-FC4716AA5E43}"/>
              </a:ext>
            </a:extLst>
          </p:cNvPr>
          <p:cNvSpPr txBox="1"/>
          <p:nvPr/>
        </p:nvSpPr>
        <p:spPr>
          <a:xfrm>
            <a:off x="5233429" y="553652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B047685-18CE-4A86-A6AF-CC839311B095}"/>
              </a:ext>
            </a:extLst>
          </p:cNvPr>
          <p:cNvSpPr txBox="1"/>
          <p:nvPr/>
        </p:nvSpPr>
        <p:spPr>
          <a:xfrm>
            <a:off x="5257351" y="3974561"/>
            <a:ext cx="145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30D6E09-CB01-4268-80D6-D044BE952FB2}"/>
              </a:ext>
            </a:extLst>
          </p:cNvPr>
          <p:cNvSpPr txBox="1"/>
          <p:nvPr/>
        </p:nvSpPr>
        <p:spPr>
          <a:xfrm>
            <a:off x="6101698" y="2009807"/>
            <a:ext cx="365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10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4AA04E4-E1E2-454B-A3FB-821EAC52B519}"/>
              </a:ext>
            </a:extLst>
          </p:cNvPr>
          <p:cNvSpPr txBox="1"/>
          <p:nvPr/>
        </p:nvSpPr>
        <p:spPr>
          <a:xfrm>
            <a:off x="7374673" y="553652"/>
            <a:ext cx="365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11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46796CD-3C74-4ADC-9ED4-2D428073F62E}"/>
              </a:ext>
            </a:extLst>
          </p:cNvPr>
          <p:cNvSpPr txBox="1"/>
          <p:nvPr/>
        </p:nvSpPr>
        <p:spPr>
          <a:xfrm>
            <a:off x="7406238" y="3974560"/>
            <a:ext cx="365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1E6184A-7758-4B6B-AD62-992E3777554A}"/>
              </a:ext>
            </a:extLst>
          </p:cNvPr>
          <p:cNvSpPr txBox="1"/>
          <p:nvPr/>
        </p:nvSpPr>
        <p:spPr>
          <a:xfrm>
            <a:off x="7858011" y="2077515"/>
            <a:ext cx="365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776762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5" grpId="0" animBg="1"/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Anpassat 108">
      <a:dk1>
        <a:srgbClr val="000000"/>
      </a:dk1>
      <a:lt1>
        <a:srgbClr val="FFFFFF"/>
      </a:lt1>
      <a:dk2>
        <a:srgbClr val="A9C23F"/>
      </a:dk2>
      <a:lt2>
        <a:srgbClr val="00AEC7"/>
      </a:lt2>
      <a:accent1>
        <a:srgbClr val="40A9CA"/>
      </a:accent1>
      <a:accent2>
        <a:srgbClr val="BFDEEB"/>
      </a:accent2>
      <a:accent3>
        <a:srgbClr val="AEDE8E"/>
      </a:accent3>
      <a:accent4>
        <a:srgbClr val="F2CD38"/>
      </a:accent4>
      <a:accent5>
        <a:srgbClr val="519F41"/>
      </a:accent5>
      <a:accent6>
        <a:srgbClr val="B5C948"/>
      </a:accent6>
      <a:hlink>
        <a:srgbClr val="DBE3A8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25600</TotalTime>
  <Words>1509</Words>
  <Application>Microsoft Macintosh PowerPoint</Application>
  <PresentationFormat>On-screen Show (16:9)</PresentationFormat>
  <Paragraphs>260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SUCCESS THROUGH DIGITAL SARPIO </vt:lpstr>
      <vt:lpstr>PowerPoint Presentation</vt:lpstr>
      <vt:lpstr>DIGITAL SARPIO  SARPIO/ Online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Oriflame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Nilsson</dc:creator>
  <cp:lastModifiedBy>Sangeeta Aggarwal</cp:lastModifiedBy>
  <cp:revision>1859</cp:revision>
  <dcterms:created xsi:type="dcterms:W3CDTF">2016-05-04T12:20:29Z</dcterms:created>
  <dcterms:modified xsi:type="dcterms:W3CDTF">2019-07-29T07:40:03Z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29aa55-c717-49c7-96ad-42e953bc7712_Enabled">
    <vt:lpwstr>True</vt:lpwstr>
  </property>
  <property fmtid="{D5CDD505-2E9C-101B-9397-08002B2CF9AE}" pid="3" name="MSIP_Label_b029aa55-c717-49c7-96ad-42e953bc7712_SiteId">
    <vt:lpwstr>e46bc88e-1a4b-44ff-a158-1b9f7eb4561e</vt:lpwstr>
  </property>
  <property fmtid="{D5CDD505-2E9C-101B-9397-08002B2CF9AE}" pid="4" name="MSIP_Label_b029aa55-c717-49c7-96ad-42e953bc7712_Ref">
    <vt:lpwstr>https://api.informationprotection.azure.com/api/e46bc88e-1a4b-44ff-a158-1b9f7eb4561e</vt:lpwstr>
  </property>
  <property fmtid="{D5CDD505-2E9C-101B-9397-08002B2CF9AE}" pid="5" name="MSIP_Label_b029aa55-c717-49c7-96ad-42e953bc7712_Owner">
    <vt:lpwstr>Lina@oriflame.com</vt:lpwstr>
  </property>
  <property fmtid="{D5CDD505-2E9C-101B-9397-08002B2CF9AE}" pid="6" name="MSIP_Label_b029aa55-c717-49c7-96ad-42e953bc7712_SetDate">
    <vt:lpwstr>2018-05-14T12:41:21.1510757+02:00</vt:lpwstr>
  </property>
  <property fmtid="{D5CDD505-2E9C-101B-9397-08002B2CF9AE}" pid="7" name="MSIP_Label_b029aa55-c717-49c7-96ad-42e953bc7712_Name">
    <vt:lpwstr>Internal</vt:lpwstr>
  </property>
  <property fmtid="{D5CDD505-2E9C-101B-9397-08002B2CF9AE}" pid="8" name="MSIP_Label_b029aa55-c717-49c7-96ad-42e953bc7712_Application">
    <vt:lpwstr>Microsoft Azure Information Protection</vt:lpwstr>
  </property>
  <property fmtid="{D5CDD505-2E9C-101B-9397-08002B2CF9AE}" pid="9" name="MSIP_Label_b029aa55-c717-49c7-96ad-42e953bc7712_Extended_MSFT_Method">
    <vt:lpwstr>Automatic</vt:lpwstr>
  </property>
  <property fmtid="{D5CDD505-2E9C-101B-9397-08002B2CF9AE}" pid="10" name="Sensitivity">
    <vt:lpwstr>Internal</vt:lpwstr>
  </property>
</Properties>
</file>